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9"/>
  </p:notesMasterIdLst>
  <p:sldIdLst>
    <p:sldId id="260" r:id="rId5"/>
    <p:sldId id="287" r:id="rId6"/>
    <p:sldId id="292" r:id="rId7"/>
    <p:sldId id="266" r:id="rId8"/>
    <p:sldId id="299" r:id="rId9"/>
    <p:sldId id="293" r:id="rId10"/>
    <p:sldId id="294" r:id="rId11"/>
    <p:sldId id="295" r:id="rId12"/>
    <p:sldId id="297" r:id="rId13"/>
    <p:sldId id="296" r:id="rId14"/>
    <p:sldId id="298" r:id="rId15"/>
    <p:sldId id="290" r:id="rId16"/>
    <p:sldId id="301" r:id="rId17"/>
    <p:sldId id="288" r:id="rId18"/>
  </p:sldIdLst>
  <p:sldSz cx="18288000" cy="13716000"/>
  <p:notesSz cx="6858000" cy="9144000"/>
  <p:defaultTextStyle>
    <a:defPPr>
      <a:defRPr lang="en-US"/>
    </a:defPPr>
    <a:lvl1pPr marL="0" algn="l" defTabSz="1219261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219261" algn="l" defTabSz="1219261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2438522" algn="l" defTabSz="1219261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3657783" algn="l" defTabSz="1219261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4877044" algn="l" defTabSz="1219261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6096305" algn="l" defTabSz="1219261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7315566" algn="l" defTabSz="1219261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8534827" algn="l" defTabSz="1219261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9754088" algn="l" defTabSz="1219261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CE46"/>
    <a:srgbClr val="FFF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701"/>
  </p:normalViewPr>
  <p:slideViewPr>
    <p:cSldViewPr snapToGrid="0" snapToObjects="1">
      <p:cViewPr varScale="1">
        <p:scale>
          <a:sx n="32" d="100"/>
          <a:sy n="32" d="100"/>
        </p:scale>
        <p:origin x="1344" y="56"/>
      </p:cViewPr>
      <p:guideLst>
        <p:guide orient="horz" pos="432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73E99-AA43-47B6-8DDF-6E0889FE1E00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764C5-1A59-47D8-A5F3-AEDC8028EB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03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764C5-1A59-47D8-A5F3-AEDC8028EB1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426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260856"/>
            <a:ext cx="15544800" cy="2940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7772400"/>
            <a:ext cx="12801600" cy="3505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4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2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1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1C5C-3416-497D-ACFF-E5BA91560406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040E0-5ACD-47D7-BD3B-B329A4A3667A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549281"/>
            <a:ext cx="4114800" cy="117030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49281"/>
            <a:ext cx="12039600" cy="117030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CCFA-994C-46E3-9072-F9B8C198AFCC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80D0-20E9-4B11-A0AF-7A421747B10E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7" y="8813804"/>
            <a:ext cx="15544800" cy="2724149"/>
          </a:xfrm>
        </p:spPr>
        <p:txBody>
          <a:bodyPr anchor="t"/>
          <a:lstStyle>
            <a:lvl1pPr algn="l">
              <a:defRPr sz="802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7" y="5813427"/>
            <a:ext cx="15544800" cy="3000373"/>
          </a:xfrm>
        </p:spPr>
        <p:txBody>
          <a:bodyPr anchor="b"/>
          <a:lstStyle>
            <a:lvl1pPr marL="0" indent="0">
              <a:buNone/>
              <a:defRPr sz="3974">
                <a:solidFill>
                  <a:schemeClr val="tx1">
                    <a:tint val="75000"/>
                  </a:schemeClr>
                </a:solidFill>
              </a:defRPr>
            </a:lvl1pPr>
            <a:lvl2pPr marL="914324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648" indent="0">
              <a:buNone/>
              <a:defRPr sz="3225">
                <a:solidFill>
                  <a:schemeClr val="tx1">
                    <a:tint val="75000"/>
                  </a:schemeClr>
                </a:solidFill>
              </a:defRPr>
            </a:lvl3pPr>
            <a:lvl4pPr marL="2742971" indent="0">
              <a:buNone/>
              <a:defRPr sz="2775">
                <a:solidFill>
                  <a:schemeClr val="tx1">
                    <a:tint val="75000"/>
                  </a:schemeClr>
                </a:solidFill>
              </a:defRPr>
            </a:lvl4pPr>
            <a:lvl5pPr marL="3657295" indent="0">
              <a:buNone/>
              <a:defRPr sz="2775">
                <a:solidFill>
                  <a:schemeClr val="tx1">
                    <a:tint val="75000"/>
                  </a:schemeClr>
                </a:solidFill>
              </a:defRPr>
            </a:lvl5pPr>
            <a:lvl6pPr marL="4571619" indent="0">
              <a:buNone/>
              <a:defRPr sz="2775">
                <a:solidFill>
                  <a:schemeClr val="tx1">
                    <a:tint val="75000"/>
                  </a:schemeClr>
                </a:solidFill>
              </a:defRPr>
            </a:lvl6pPr>
            <a:lvl7pPr marL="5485943" indent="0">
              <a:buNone/>
              <a:defRPr sz="2775">
                <a:solidFill>
                  <a:schemeClr val="tx1">
                    <a:tint val="75000"/>
                  </a:schemeClr>
                </a:solidFill>
              </a:defRPr>
            </a:lvl7pPr>
            <a:lvl8pPr marL="6400267" indent="0">
              <a:buNone/>
              <a:defRPr sz="2775">
                <a:solidFill>
                  <a:schemeClr val="tx1">
                    <a:tint val="75000"/>
                  </a:schemeClr>
                </a:solidFill>
              </a:defRPr>
            </a:lvl8pPr>
            <a:lvl9pPr marL="7314591" indent="0">
              <a:buNone/>
              <a:defRPr sz="27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479E6-7E2E-4E8E-BAE7-C85835839752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3200404"/>
            <a:ext cx="8077200" cy="9051925"/>
          </a:xfrm>
        </p:spPr>
        <p:txBody>
          <a:bodyPr/>
          <a:lstStyle>
            <a:lvl1pPr>
              <a:defRPr sz="5624"/>
            </a:lvl1pPr>
            <a:lvl2pPr>
              <a:defRPr sz="4799"/>
            </a:lvl2pPr>
            <a:lvl3pPr>
              <a:defRPr sz="3974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3200404"/>
            <a:ext cx="8077200" cy="9051925"/>
          </a:xfrm>
        </p:spPr>
        <p:txBody>
          <a:bodyPr/>
          <a:lstStyle>
            <a:lvl1pPr>
              <a:defRPr sz="5624"/>
            </a:lvl1pPr>
            <a:lvl2pPr>
              <a:defRPr sz="4799"/>
            </a:lvl2pPr>
            <a:lvl3pPr>
              <a:defRPr sz="3974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2DD1-547F-42C3-A7E4-B57E9CAED02B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070228"/>
            <a:ext cx="8080376" cy="1279525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324" indent="0">
              <a:buNone/>
              <a:defRPr sz="3974" b="1"/>
            </a:lvl2pPr>
            <a:lvl3pPr marL="1828648" indent="0">
              <a:buNone/>
              <a:defRPr sz="3600" b="1"/>
            </a:lvl3pPr>
            <a:lvl4pPr marL="2742971" indent="0">
              <a:buNone/>
              <a:defRPr sz="3225" b="1"/>
            </a:lvl4pPr>
            <a:lvl5pPr marL="3657295" indent="0">
              <a:buNone/>
              <a:defRPr sz="3225" b="1"/>
            </a:lvl5pPr>
            <a:lvl6pPr marL="4571619" indent="0">
              <a:buNone/>
              <a:defRPr sz="3225" b="1"/>
            </a:lvl6pPr>
            <a:lvl7pPr marL="5485943" indent="0">
              <a:buNone/>
              <a:defRPr sz="3225" b="1"/>
            </a:lvl7pPr>
            <a:lvl8pPr marL="6400267" indent="0">
              <a:buNone/>
              <a:defRPr sz="3225" b="1"/>
            </a:lvl8pPr>
            <a:lvl9pPr marL="7314591" indent="0">
              <a:buNone/>
              <a:defRPr sz="32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349749"/>
            <a:ext cx="8080376" cy="7902576"/>
          </a:xfrm>
        </p:spPr>
        <p:txBody>
          <a:bodyPr/>
          <a:lstStyle>
            <a:lvl1pPr>
              <a:defRPr sz="4799"/>
            </a:lvl1pPr>
            <a:lvl2pPr>
              <a:defRPr sz="3974"/>
            </a:lvl2pPr>
            <a:lvl3pPr>
              <a:defRPr sz="3600"/>
            </a:lvl3pPr>
            <a:lvl4pPr>
              <a:defRPr sz="3225"/>
            </a:lvl4pPr>
            <a:lvl5pPr>
              <a:defRPr sz="3225"/>
            </a:lvl5pPr>
            <a:lvl6pPr>
              <a:defRPr sz="3225"/>
            </a:lvl6pPr>
            <a:lvl7pPr>
              <a:defRPr sz="3225"/>
            </a:lvl7pPr>
            <a:lvl8pPr>
              <a:defRPr sz="3225"/>
            </a:lvl8pPr>
            <a:lvl9pPr>
              <a:defRPr sz="32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7" y="3070228"/>
            <a:ext cx="8083550" cy="1279525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324" indent="0">
              <a:buNone/>
              <a:defRPr sz="3974" b="1"/>
            </a:lvl2pPr>
            <a:lvl3pPr marL="1828648" indent="0">
              <a:buNone/>
              <a:defRPr sz="3600" b="1"/>
            </a:lvl3pPr>
            <a:lvl4pPr marL="2742971" indent="0">
              <a:buNone/>
              <a:defRPr sz="3225" b="1"/>
            </a:lvl4pPr>
            <a:lvl5pPr marL="3657295" indent="0">
              <a:buNone/>
              <a:defRPr sz="3225" b="1"/>
            </a:lvl5pPr>
            <a:lvl6pPr marL="4571619" indent="0">
              <a:buNone/>
              <a:defRPr sz="3225" b="1"/>
            </a:lvl6pPr>
            <a:lvl7pPr marL="5485943" indent="0">
              <a:buNone/>
              <a:defRPr sz="3225" b="1"/>
            </a:lvl7pPr>
            <a:lvl8pPr marL="6400267" indent="0">
              <a:buNone/>
              <a:defRPr sz="3225" b="1"/>
            </a:lvl8pPr>
            <a:lvl9pPr marL="7314591" indent="0">
              <a:buNone/>
              <a:defRPr sz="32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7" y="4349749"/>
            <a:ext cx="8083550" cy="7902576"/>
          </a:xfrm>
        </p:spPr>
        <p:txBody>
          <a:bodyPr/>
          <a:lstStyle>
            <a:lvl1pPr>
              <a:defRPr sz="4799"/>
            </a:lvl1pPr>
            <a:lvl2pPr>
              <a:defRPr sz="3974"/>
            </a:lvl2pPr>
            <a:lvl3pPr>
              <a:defRPr sz="3600"/>
            </a:lvl3pPr>
            <a:lvl4pPr>
              <a:defRPr sz="3225"/>
            </a:lvl4pPr>
            <a:lvl5pPr>
              <a:defRPr sz="3225"/>
            </a:lvl5pPr>
            <a:lvl6pPr>
              <a:defRPr sz="3225"/>
            </a:lvl6pPr>
            <a:lvl7pPr>
              <a:defRPr sz="3225"/>
            </a:lvl7pPr>
            <a:lvl8pPr>
              <a:defRPr sz="3225"/>
            </a:lvl8pPr>
            <a:lvl9pPr>
              <a:defRPr sz="32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42F-89D9-4228-B031-F661C185AEC3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AFD6-8AB5-4258-B5A3-1796363EAEB6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433C-EFEA-4341-9D9C-2DE8A9A9C13F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7" y="546100"/>
            <a:ext cx="6016626" cy="2324101"/>
          </a:xfrm>
        </p:spPr>
        <p:txBody>
          <a:bodyPr anchor="b"/>
          <a:lstStyle>
            <a:lvl1pPr algn="l">
              <a:defRPr sz="397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546106"/>
            <a:ext cx="10223500" cy="11706227"/>
          </a:xfrm>
        </p:spPr>
        <p:txBody>
          <a:bodyPr/>
          <a:lstStyle>
            <a:lvl1pPr>
              <a:defRPr sz="6374"/>
            </a:lvl1pPr>
            <a:lvl2pPr>
              <a:defRPr sz="5624"/>
            </a:lvl2pPr>
            <a:lvl3pPr>
              <a:defRPr sz="4799"/>
            </a:lvl3pPr>
            <a:lvl4pPr>
              <a:defRPr sz="3974"/>
            </a:lvl4pPr>
            <a:lvl5pPr>
              <a:defRPr sz="3974"/>
            </a:lvl5pPr>
            <a:lvl6pPr>
              <a:defRPr sz="3974"/>
            </a:lvl6pPr>
            <a:lvl7pPr>
              <a:defRPr sz="3974"/>
            </a:lvl7pPr>
            <a:lvl8pPr>
              <a:defRPr sz="3974"/>
            </a:lvl8pPr>
            <a:lvl9pPr>
              <a:defRPr sz="397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7" y="2870207"/>
            <a:ext cx="6016626" cy="9382125"/>
          </a:xfrm>
        </p:spPr>
        <p:txBody>
          <a:bodyPr/>
          <a:lstStyle>
            <a:lvl1pPr marL="0" indent="0">
              <a:buNone/>
              <a:defRPr sz="2775"/>
            </a:lvl1pPr>
            <a:lvl2pPr marL="914324" indent="0">
              <a:buNone/>
              <a:defRPr sz="2400"/>
            </a:lvl2pPr>
            <a:lvl3pPr marL="1828648" indent="0">
              <a:buNone/>
              <a:defRPr sz="2025"/>
            </a:lvl3pPr>
            <a:lvl4pPr marL="2742971" indent="0">
              <a:buNone/>
              <a:defRPr sz="1800"/>
            </a:lvl4pPr>
            <a:lvl5pPr marL="3657295" indent="0">
              <a:buNone/>
              <a:defRPr sz="1800"/>
            </a:lvl5pPr>
            <a:lvl6pPr marL="4571619" indent="0">
              <a:buNone/>
              <a:defRPr sz="1800"/>
            </a:lvl6pPr>
            <a:lvl7pPr marL="5485943" indent="0">
              <a:buNone/>
              <a:defRPr sz="1800"/>
            </a:lvl7pPr>
            <a:lvl8pPr marL="6400267" indent="0">
              <a:buNone/>
              <a:defRPr sz="1800"/>
            </a:lvl8pPr>
            <a:lvl9pPr marL="7314591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B4FF-1F12-4E8B-9D9F-6478FBA9E6FF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9601204"/>
            <a:ext cx="10972800" cy="1133477"/>
          </a:xfrm>
        </p:spPr>
        <p:txBody>
          <a:bodyPr anchor="b"/>
          <a:lstStyle>
            <a:lvl1pPr algn="l">
              <a:defRPr sz="397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1225549"/>
            <a:ext cx="10972800" cy="8229600"/>
          </a:xfrm>
        </p:spPr>
        <p:txBody>
          <a:bodyPr/>
          <a:lstStyle>
            <a:lvl1pPr marL="0" indent="0">
              <a:buNone/>
              <a:defRPr sz="6374"/>
            </a:lvl1pPr>
            <a:lvl2pPr marL="914324" indent="0">
              <a:buNone/>
              <a:defRPr sz="5624"/>
            </a:lvl2pPr>
            <a:lvl3pPr marL="1828648" indent="0">
              <a:buNone/>
              <a:defRPr sz="4799"/>
            </a:lvl3pPr>
            <a:lvl4pPr marL="2742971" indent="0">
              <a:buNone/>
              <a:defRPr sz="3974"/>
            </a:lvl4pPr>
            <a:lvl5pPr marL="3657295" indent="0">
              <a:buNone/>
              <a:defRPr sz="3974"/>
            </a:lvl5pPr>
            <a:lvl6pPr marL="4571619" indent="0">
              <a:buNone/>
              <a:defRPr sz="3974"/>
            </a:lvl6pPr>
            <a:lvl7pPr marL="5485943" indent="0">
              <a:buNone/>
              <a:defRPr sz="3974"/>
            </a:lvl7pPr>
            <a:lvl8pPr marL="6400267" indent="0">
              <a:buNone/>
              <a:defRPr sz="3974"/>
            </a:lvl8pPr>
            <a:lvl9pPr marL="7314591" indent="0">
              <a:buNone/>
              <a:defRPr sz="3974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10734680"/>
            <a:ext cx="10972800" cy="1609725"/>
          </a:xfrm>
        </p:spPr>
        <p:txBody>
          <a:bodyPr/>
          <a:lstStyle>
            <a:lvl1pPr marL="0" indent="0">
              <a:buNone/>
              <a:defRPr sz="2775"/>
            </a:lvl1pPr>
            <a:lvl2pPr marL="914324" indent="0">
              <a:buNone/>
              <a:defRPr sz="2400"/>
            </a:lvl2pPr>
            <a:lvl3pPr marL="1828648" indent="0">
              <a:buNone/>
              <a:defRPr sz="2025"/>
            </a:lvl3pPr>
            <a:lvl4pPr marL="2742971" indent="0">
              <a:buNone/>
              <a:defRPr sz="1800"/>
            </a:lvl4pPr>
            <a:lvl5pPr marL="3657295" indent="0">
              <a:buNone/>
              <a:defRPr sz="1800"/>
            </a:lvl5pPr>
            <a:lvl6pPr marL="4571619" indent="0">
              <a:buNone/>
              <a:defRPr sz="1800"/>
            </a:lvl6pPr>
            <a:lvl7pPr marL="5485943" indent="0">
              <a:buNone/>
              <a:defRPr sz="1800"/>
            </a:lvl7pPr>
            <a:lvl8pPr marL="6400267" indent="0">
              <a:buNone/>
              <a:defRPr sz="1800"/>
            </a:lvl8pPr>
            <a:lvl9pPr marL="7314591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DDC3-370D-4847-A13E-50BE97D244AB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49277"/>
            <a:ext cx="16459200" cy="2286000"/>
          </a:xfrm>
          <a:prstGeom prst="rect">
            <a:avLst/>
          </a:prstGeom>
        </p:spPr>
        <p:txBody>
          <a:bodyPr vert="horz" lIns="243852" tIns="121926" rIns="243852" bIns="1219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4"/>
            <a:ext cx="16459200" cy="9051925"/>
          </a:xfrm>
          <a:prstGeom prst="rect">
            <a:avLst/>
          </a:prstGeom>
        </p:spPr>
        <p:txBody>
          <a:bodyPr vert="horz" lIns="243852" tIns="121926" rIns="243852" bIns="1219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1" y="12712705"/>
            <a:ext cx="4267200" cy="730251"/>
          </a:xfrm>
          <a:prstGeom prst="rect">
            <a:avLst/>
          </a:prstGeom>
        </p:spPr>
        <p:txBody>
          <a:bodyPr vert="horz" lIns="243852" tIns="121926" rIns="243852" bIns="121926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ECD11-7141-431E-867D-B264799508C8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12712705"/>
            <a:ext cx="5791200" cy="730251"/>
          </a:xfrm>
          <a:prstGeom prst="rect">
            <a:avLst/>
          </a:prstGeom>
        </p:spPr>
        <p:txBody>
          <a:bodyPr vert="horz" lIns="243852" tIns="121926" rIns="243852" bIns="121926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12712705"/>
            <a:ext cx="4267200" cy="730251"/>
          </a:xfrm>
          <a:prstGeom prst="rect">
            <a:avLst/>
          </a:prstGeom>
        </p:spPr>
        <p:txBody>
          <a:bodyPr vert="horz" lIns="243852" tIns="121926" rIns="243852" bIns="121926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hf hdr="0" ftr="0" dt="0"/>
  <p:txStyles>
    <p:titleStyle>
      <a:lvl1pPr algn="ctr" defTabSz="914324" rtl="0" eaLnBrk="1" latinLnBrk="0" hangingPunct="1">
        <a:spcBef>
          <a:spcPct val="0"/>
        </a:spcBef>
        <a:buNone/>
        <a:defRPr sz="877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743" indent="-685743" algn="l" defTabSz="914324" rtl="0" eaLnBrk="1" latinLnBrk="0" hangingPunct="1">
        <a:spcBef>
          <a:spcPct val="20000"/>
        </a:spcBef>
        <a:buFont typeface="Arial"/>
        <a:buChar char="•"/>
        <a:defRPr sz="6374" kern="1200">
          <a:solidFill>
            <a:schemeClr val="tx1"/>
          </a:solidFill>
          <a:latin typeface="+mn-lt"/>
          <a:ea typeface="+mn-ea"/>
          <a:cs typeface="+mn-cs"/>
        </a:defRPr>
      </a:lvl1pPr>
      <a:lvl2pPr marL="1485776" indent="-571452" algn="l" defTabSz="914324" rtl="0" eaLnBrk="1" latinLnBrk="0" hangingPunct="1">
        <a:spcBef>
          <a:spcPct val="20000"/>
        </a:spcBef>
        <a:buFont typeface="Arial"/>
        <a:buChar char="–"/>
        <a:defRPr sz="5624" kern="1200">
          <a:solidFill>
            <a:schemeClr val="tx1"/>
          </a:solidFill>
          <a:latin typeface="+mn-lt"/>
          <a:ea typeface="+mn-ea"/>
          <a:cs typeface="+mn-cs"/>
        </a:defRPr>
      </a:lvl2pPr>
      <a:lvl3pPr marL="2285809" indent="-457162" algn="l" defTabSz="914324" rtl="0" eaLnBrk="1" latinLnBrk="0" hangingPunct="1">
        <a:spcBef>
          <a:spcPct val="20000"/>
        </a:spcBef>
        <a:buFont typeface="Arial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3pPr>
      <a:lvl4pPr marL="3200133" indent="-457162" algn="l" defTabSz="914324" rtl="0" eaLnBrk="1" latinLnBrk="0" hangingPunct="1">
        <a:spcBef>
          <a:spcPct val="20000"/>
        </a:spcBef>
        <a:buFont typeface="Arial"/>
        <a:buChar char="–"/>
        <a:defRPr sz="3974" kern="1200">
          <a:solidFill>
            <a:schemeClr val="tx1"/>
          </a:solidFill>
          <a:latin typeface="+mn-lt"/>
          <a:ea typeface="+mn-ea"/>
          <a:cs typeface="+mn-cs"/>
        </a:defRPr>
      </a:lvl4pPr>
      <a:lvl5pPr marL="4114457" indent="-457162" algn="l" defTabSz="914324" rtl="0" eaLnBrk="1" latinLnBrk="0" hangingPunct="1">
        <a:spcBef>
          <a:spcPct val="20000"/>
        </a:spcBef>
        <a:buFont typeface="Arial"/>
        <a:buChar char="»"/>
        <a:defRPr sz="3974" kern="1200">
          <a:solidFill>
            <a:schemeClr val="tx1"/>
          </a:solidFill>
          <a:latin typeface="+mn-lt"/>
          <a:ea typeface="+mn-ea"/>
          <a:cs typeface="+mn-cs"/>
        </a:defRPr>
      </a:lvl5pPr>
      <a:lvl6pPr marL="5028781" indent="-457162" algn="l" defTabSz="914324" rtl="0" eaLnBrk="1" latinLnBrk="0" hangingPunct="1">
        <a:spcBef>
          <a:spcPct val="20000"/>
        </a:spcBef>
        <a:buFont typeface="Arial"/>
        <a:buChar char="•"/>
        <a:defRPr sz="3974" kern="1200">
          <a:solidFill>
            <a:schemeClr val="tx1"/>
          </a:solidFill>
          <a:latin typeface="+mn-lt"/>
          <a:ea typeface="+mn-ea"/>
          <a:cs typeface="+mn-cs"/>
        </a:defRPr>
      </a:lvl6pPr>
      <a:lvl7pPr marL="5943104" indent="-457162" algn="l" defTabSz="914324" rtl="0" eaLnBrk="1" latinLnBrk="0" hangingPunct="1">
        <a:spcBef>
          <a:spcPct val="20000"/>
        </a:spcBef>
        <a:buFont typeface="Arial"/>
        <a:buChar char="•"/>
        <a:defRPr sz="3974" kern="1200">
          <a:solidFill>
            <a:schemeClr val="tx1"/>
          </a:solidFill>
          <a:latin typeface="+mn-lt"/>
          <a:ea typeface="+mn-ea"/>
          <a:cs typeface="+mn-cs"/>
        </a:defRPr>
      </a:lvl7pPr>
      <a:lvl8pPr marL="6857428" indent="-457162" algn="l" defTabSz="914324" rtl="0" eaLnBrk="1" latinLnBrk="0" hangingPunct="1">
        <a:spcBef>
          <a:spcPct val="20000"/>
        </a:spcBef>
        <a:buFont typeface="Arial"/>
        <a:buChar char="•"/>
        <a:defRPr sz="3974" kern="1200">
          <a:solidFill>
            <a:schemeClr val="tx1"/>
          </a:solidFill>
          <a:latin typeface="+mn-lt"/>
          <a:ea typeface="+mn-ea"/>
          <a:cs typeface="+mn-cs"/>
        </a:defRPr>
      </a:lvl8pPr>
      <a:lvl9pPr marL="7771752" indent="-457162" algn="l" defTabSz="914324" rtl="0" eaLnBrk="1" latinLnBrk="0" hangingPunct="1">
        <a:spcBef>
          <a:spcPct val="20000"/>
        </a:spcBef>
        <a:buFont typeface="Arial"/>
        <a:buChar char="•"/>
        <a:defRPr sz="397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24" algn="l" defTabSz="91432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48" algn="l" defTabSz="91432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71" algn="l" defTabSz="91432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95" algn="l" defTabSz="91432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619" algn="l" defTabSz="91432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943" algn="l" defTabSz="91432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267" algn="l" defTabSz="91432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591" algn="l" defTabSz="91432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Black BackPage NO1 16=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0"/>
            <a:ext cx="18313400" cy="137160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-50801" y="4655213"/>
            <a:ext cx="18338801" cy="1130333"/>
          </a:xfrm>
          <a:prstGeom prst="rect">
            <a:avLst/>
          </a:prstGeom>
        </p:spPr>
        <p:txBody>
          <a:bodyPr vert="horz" lIns="182865" tIns="91433" rIns="182865" bIns="91433" rtlCol="0" anchor="ctr">
            <a:normAutofit lnSpcReduction="10000"/>
          </a:bodyPr>
          <a:lstStyle>
            <a:lvl1pPr algn="ctr" defTabSz="1219261" rtl="0" eaLnBrk="1" latinLnBrk="0" hangingPunct="1">
              <a:spcBef>
                <a:spcPct val="0"/>
              </a:spcBef>
              <a:buNone/>
              <a:defRPr sz="11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599" b="1" dirty="0">
              <a:solidFill>
                <a:schemeClr val="bg1"/>
              </a:solidFill>
              <a:latin typeface="FuturaBT Book"/>
              <a:cs typeface="FuturaBT Book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-50801" y="5942413"/>
            <a:ext cx="18338801" cy="837539"/>
          </a:xfrm>
          <a:prstGeom prst="rect">
            <a:avLst/>
          </a:prstGeom>
        </p:spPr>
        <p:txBody>
          <a:bodyPr vert="horz" lIns="182865" tIns="91433" rIns="182865" bIns="91433" rtlCol="0">
            <a:normAutofit/>
          </a:bodyPr>
          <a:lstStyle>
            <a:lvl1pPr marL="0" indent="0" algn="ctr" defTabSz="1219261" rtl="0" eaLnBrk="1" latinLnBrk="0" hangingPunct="1">
              <a:spcBef>
                <a:spcPct val="20000"/>
              </a:spcBef>
              <a:buFont typeface="Arial"/>
              <a:buNone/>
              <a:defRPr sz="8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219261" indent="0" algn="ctr" defTabSz="1219261" rtl="0" eaLnBrk="1" latinLnBrk="0" hangingPunct="1">
              <a:spcBef>
                <a:spcPct val="20000"/>
              </a:spcBef>
              <a:buFont typeface="Arial"/>
              <a:buNone/>
              <a:defRPr sz="7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438522" indent="0" algn="ctr" defTabSz="1219261" rtl="0" eaLnBrk="1" latinLnBrk="0" hangingPunct="1">
              <a:spcBef>
                <a:spcPct val="20000"/>
              </a:spcBef>
              <a:buFont typeface="Arial"/>
              <a:buNone/>
              <a:defRPr sz="6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3657783" indent="0" algn="ctr" defTabSz="1219261" rtl="0" eaLnBrk="1" latinLnBrk="0" hangingPunct="1">
              <a:spcBef>
                <a:spcPct val="20000"/>
              </a:spcBef>
              <a:buFont typeface="Arial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877044" indent="0" algn="ctr" defTabSz="1219261" rtl="0" eaLnBrk="1" latinLnBrk="0" hangingPunct="1">
              <a:spcBef>
                <a:spcPct val="20000"/>
              </a:spcBef>
              <a:buFont typeface="Arial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6096305" indent="0" algn="ctr" defTabSz="1219261" rtl="0" eaLnBrk="1" latinLnBrk="0" hangingPunct="1">
              <a:spcBef>
                <a:spcPct val="20000"/>
              </a:spcBef>
              <a:buFont typeface="Arial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315566" indent="0" algn="ctr" defTabSz="1219261" rtl="0" eaLnBrk="1" latinLnBrk="0" hangingPunct="1">
              <a:spcBef>
                <a:spcPct val="20000"/>
              </a:spcBef>
              <a:buFont typeface="Arial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8534827" indent="0" algn="ctr" defTabSz="1219261" rtl="0" eaLnBrk="1" latinLnBrk="0" hangingPunct="1">
              <a:spcBef>
                <a:spcPct val="20000"/>
              </a:spcBef>
              <a:buFont typeface="Arial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9754088" indent="0" algn="ctr" defTabSz="1219261" rtl="0" eaLnBrk="1" latinLnBrk="0" hangingPunct="1">
              <a:spcBef>
                <a:spcPct val="20000"/>
              </a:spcBef>
              <a:buFont typeface="Arial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000" i="1" dirty="0">
              <a:solidFill>
                <a:srgbClr val="FFFFFF"/>
              </a:solidFill>
              <a:latin typeface="Tisa Offc"/>
              <a:cs typeface="Tisa Offc"/>
            </a:endParaRPr>
          </a:p>
          <a:p>
            <a:endParaRPr lang="en-US" sz="3000" i="1" dirty="0">
              <a:solidFill>
                <a:srgbClr val="FFFFFF"/>
              </a:solidFill>
              <a:latin typeface="Tisa Offc"/>
              <a:cs typeface="Tisa Off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7851B9-D1FC-3A4B-B269-846DB8EB1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3939" y="11761736"/>
            <a:ext cx="4701721" cy="90056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307" y="1726335"/>
            <a:ext cx="13426583" cy="72153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1599" y="9753600"/>
            <a:ext cx="15544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Income Tax Basics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3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60275" y="2702659"/>
            <a:ext cx="17167449" cy="1735872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I need to keep records of interest paid, charitable contributions made, or school books &amp; equipment purchased?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6" y="1045559"/>
            <a:ext cx="17030097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12" y="5387710"/>
            <a:ext cx="166973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u="sng" dirty="0" smtClean="0"/>
              <a:t>Interest Paid</a:t>
            </a:r>
            <a:r>
              <a:rPr lang="en-US" dirty="0" smtClean="0"/>
              <a:t> – generally, only mortgage interest is deductible (if you itemize) so no need to keep records for credit card interest, auto loan interest, etc.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12" y="7858520"/>
            <a:ext cx="166973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u="sng" dirty="0"/>
              <a:t>Charitable Contributions</a:t>
            </a:r>
            <a:r>
              <a:rPr lang="en-US" dirty="0"/>
              <a:t> – </a:t>
            </a:r>
            <a:r>
              <a:rPr lang="en-US" dirty="0" smtClean="0"/>
              <a:t>only keep if you will itemize deductions (prior year Covid relief deduction of up </a:t>
            </a:r>
            <a:r>
              <a:rPr lang="en-US" dirty="0"/>
              <a:t>to $300 (single) or $600 (married</a:t>
            </a:r>
            <a:r>
              <a:rPr lang="en-US" dirty="0" smtClean="0"/>
              <a:t>) has ended)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12" y="10329330"/>
            <a:ext cx="16697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u="sng" dirty="0"/>
              <a:t>School Books, Equipment, and Supplies</a:t>
            </a:r>
            <a:r>
              <a:rPr lang="en-US" dirty="0"/>
              <a:t> – Yes! Education credits are available for </a:t>
            </a:r>
            <a:r>
              <a:rPr lang="en-US" dirty="0" smtClean="0"/>
              <a:t>you (even if you claim the standard deduction)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64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1371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     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751127" y="3503450"/>
            <a:ext cx="8654129" cy="4733616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 Opportunity Credit:</a:t>
            </a:r>
          </a:p>
          <a:p>
            <a:pPr marL="514350" indent="-514350" algn="l">
              <a:lnSpc>
                <a:spcPct val="110000"/>
              </a:lnSpc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Pursuing a degree or credential</a:t>
            </a:r>
          </a:p>
          <a:p>
            <a:pPr marL="514350" indent="-514350" algn="l">
              <a:lnSpc>
                <a:spcPct val="110000"/>
              </a:lnSpc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Enrolled at least ½ time</a:t>
            </a:r>
          </a:p>
          <a:p>
            <a:pPr marL="514350" indent="-514350" algn="l">
              <a:lnSpc>
                <a:spcPct val="110000"/>
              </a:lnSpc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your first four years of higher educ.</a:t>
            </a:r>
          </a:p>
          <a:p>
            <a:pPr marL="514350" indent="-514350" algn="l">
              <a:lnSpc>
                <a:spcPct val="110000"/>
              </a:lnSpc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have claimed the AOC for more than 4 years</a:t>
            </a:r>
          </a:p>
          <a:p>
            <a:pPr algn="l">
              <a:lnSpc>
                <a:spcPct val="110000"/>
              </a:lnSpc>
            </a:pP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Up to $2,500 credit!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7" y="1363063"/>
            <a:ext cx="15544800" cy="865467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11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214" y="2486787"/>
            <a:ext cx="7511143" cy="42062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3343" y="7988971"/>
            <a:ext cx="10851013" cy="479785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4352814" y="8409214"/>
            <a:ext cx="27105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/>
              <a:t>Plus</a:t>
            </a:r>
            <a:r>
              <a:rPr lang="en-US" sz="3200" dirty="0" smtClean="0"/>
              <a:t>: Out of pocket amounts paid for books, supplies, etc.</a:t>
            </a:r>
            <a:endParaRPr lang="en-US" sz="3200" dirty="0"/>
          </a:p>
        </p:txBody>
      </p:sp>
      <p:sp>
        <p:nvSpPr>
          <p:cNvPr id="6" name="Oval 5"/>
          <p:cNvSpPr/>
          <p:nvPr/>
        </p:nvSpPr>
        <p:spPr>
          <a:xfrm>
            <a:off x="9149442" y="8577943"/>
            <a:ext cx="805543" cy="5007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1239499" y="10471962"/>
            <a:ext cx="805543" cy="5007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15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59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751126" y="2776424"/>
            <a:ext cx="16906783" cy="3631776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is your income tax return being prepare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d?</a:t>
            </a:r>
          </a:p>
          <a:p>
            <a:pPr marL="571500" indent="-5715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Friend or family prepares it for me</a:t>
            </a:r>
          </a:p>
          <a:p>
            <a:pPr marL="571500" indent="-5715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Paid tax preparer</a:t>
            </a:r>
          </a:p>
          <a:p>
            <a:pPr marL="571500" indent="-5715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do it myself!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6" y="1045559"/>
            <a:ext cx="16769431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12</a:t>
            </a:fld>
            <a:endParaRPr lang="en-US" dirty="0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751126" y="6861628"/>
            <a:ext cx="16906783" cy="4376595"/>
          </a:xfrm>
          <a:prstGeom prst="rect">
            <a:avLst/>
          </a:prstGeom>
        </p:spPr>
        <p:txBody>
          <a:bodyPr vert="horz" wrap="square" lIns="243852" tIns="121926" rIns="243852" bIns="121926" rtlCol="0">
            <a:spAutoFit/>
          </a:bodyPr>
          <a:lstStyle>
            <a:lvl1pPr marL="0" indent="0" algn="ctr" defTabSz="914324" rtl="0" eaLnBrk="1" latinLnBrk="0" hangingPunct="1">
              <a:spcBef>
                <a:spcPct val="20000"/>
              </a:spcBef>
              <a:buFont typeface="Arial"/>
              <a:buNone/>
              <a:defRPr sz="637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324" indent="0" algn="ctr" defTabSz="914324" rtl="0" eaLnBrk="1" latinLnBrk="0" hangingPunct="1">
              <a:spcBef>
                <a:spcPct val="20000"/>
              </a:spcBef>
              <a:buFont typeface="Arial"/>
              <a:buNone/>
              <a:defRPr sz="562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828648" indent="0" algn="ctr" defTabSz="914324" rtl="0" eaLnBrk="1" latinLnBrk="0" hangingPunct="1">
              <a:spcBef>
                <a:spcPct val="20000"/>
              </a:spcBef>
              <a:buFont typeface="Arial"/>
              <a:buNone/>
              <a:defRPr sz="479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742971" indent="0" algn="ctr" defTabSz="914324" rtl="0" eaLnBrk="1" latinLnBrk="0" hangingPunct="1">
              <a:spcBef>
                <a:spcPct val="20000"/>
              </a:spcBef>
              <a:buFont typeface="Arial"/>
              <a:buNone/>
              <a:defRPr sz="397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657295" indent="0" algn="ctr" defTabSz="914324" rtl="0" eaLnBrk="1" latinLnBrk="0" hangingPunct="1">
              <a:spcBef>
                <a:spcPct val="20000"/>
              </a:spcBef>
              <a:buFont typeface="Arial"/>
              <a:buNone/>
              <a:defRPr sz="397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571619" indent="0" algn="ctr" defTabSz="914324" rtl="0" eaLnBrk="1" latinLnBrk="0" hangingPunct="1">
              <a:spcBef>
                <a:spcPct val="20000"/>
              </a:spcBef>
              <a:buFont typeface="Arial"/>
              <a:buNone/>
              <a:defRPr sz="397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5485943" indent="0" algn="ctr" defTabSz="914324" rtl="0" eaLnBrk="1" latinLnBrk="0" hangingPunct="1">
              <a:spcBef>
                <a:spcPct val="20000"/>
              </a:spcBef>
              <a:buFont typeface="Arial"/>
              <a:buNone/>
              <a:defRPr sz="397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6400267" indent="0" algn="ctr" defTabSz="914324" rtl="0" eaLnBrk="1" latinLnBrk="0" hangingPunct="1">
              <a:spcBef>
                <a:spcPct val="20000"/>
              </a:spcBef>
              <a:buFont typeface="Arial"/>
              <a:buNone/>
              <a:defRPr sz="397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7314591" indent="0" algn="ctr" defTabSz="914324" rtl="0" eaLnBrk="1" latinLnBrk="0" hangingPunct="1">
              <a:spcBef>
                <a:spcPct val="20000"/>
              </a:spcBef>
              <a:buFont typeface="Arial"/>
              <a:buNone/>
              <a:defRPr sz="397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4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charge of this!</a:t>
            </a:r>
            <a:endParaRPr lang="en-US" sz="4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Friend or family prepares it for me – do it with them a few times, then do it yourself</a:t>
            </a:r>
          </a:p>
          <a:p>
            <a:pPr marL="571500" indent="-5715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Paid tax preparer – check out ways to do it yourself</a:t>
            </a:r>
          </a:p>
          <a:p>
            <a:pPr marL="571500" indent="-5715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do it myself! – good for you!</a:t>
            </a:r>
          </a:p>
        </p:txBody>
      </p:sp>
    </p:spTree>
    <p:extLst>
      <p:ext uri="{BB962C8B-B14F-4D97-AF65-F5344CB8AC3E}">
        <p14:creationId xmlns:p14="http://schemas.microsoft.com/office/powerpoint/2010/main" val="121367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90608" y="1927469"/>
            <a:ext cx="16906783" cy="933281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Tax Preparation at Cal State Los Angeles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08275" y="830983"/>
            <a:ext cx="16769431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13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08275" y="3051119"/>
            <a:ext cx="16883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https://www.calstatela.edu/programs/vita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827653" y="9140775"/>
            <a:ext cx="27540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Consider becoming a VITA volunteer!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244" y="3871741"/>
            <a:ext cx="5420481" cy="21243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5654" y="6266003"/>
            <a:ext cx="10556346" cy="652808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458686" y="12217310"/>
            <a:ext cx="8186057" cy="7109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58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1371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     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751128" y="3303461"/>
            <a:ext cx="16946326" cy="7152739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</a:p>
          <a:p>
            <a:pPr algn="l">
              <a:lnSpc>
                <a:spcPct val="110000"/>
              </a:lnSpc>
            </a:pPr>
            <a:endPara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</a:p>
          <a:p>
            <a:pPr>
              <a:lnSpc>
                <a:spcPct val="110000"/>
              </a:lnSpc>
            </a:pPr>
            <a:endPara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John Cooper</a:t>
            </a:r>
          </a:p>
          <a:p>
            <a:pPr>
              <a:lnSpc>
                <a:spcPct val="110000"/>
              </a:lnSpc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jcooper3@calstatela.edu</a:t>
            </a:r>
            <a:endPara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6" y="1567490"/>
            <a:ext cx="16946327" cy="1527364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30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1371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     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70836" y="2959047"/>
            <a:ext cx="16946327" cy="3778739"/>
          </a:xfrm>
        </p:spPr>
        <p:txBody>
          <a:bodyPr wrap="square">
            <a:spAutoFit/>
          </a:bodyPr>
          <a:lstStyle/>
          <a:p>
            <a:pPr marL="571500" indent="-5715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“Taxes are what we pay for a civilized society”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U.S. Supreme Court Justice Oliver Wendell Holmes, Jr.</a:t>
            </a:r>
          </a:p>
          <a:p>
            <a:pPr algn="l">
              <a:lnSpc>
                <a:spcPct val="110000"/>
              </a:lnSpc>
              <a:spcBef>
                <a:spcPts val="1200"/>
              </a:spcBef>
            </a:pPr>
            <a:endParaRPr lang="en-US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Taxes are pervasive</a:t>
            </a:r>
          </a:p>
          <a:p>
            <a:pPr lvl="1" algn="l">
              <a:lnSpc>
                <a:spcPct val="110000"/>
              </a:lnSpc>
              <a:spcBef>
                <a:spcPts val="0"/>
              </a:spcBef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Income tax      Sales Tax		Gas Tax        Alcohol Tax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&amp;   More</a:t>
            </a:r>
          </a:p>
          <a:p>
            <a:pPr lvl="1" algn="l">
              <a:lnSpc>
                <a:spcPct val="110000"/>
              </a:lnSpc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(highest in the nation!)           (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highest in the nation!) 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($1.18/gallon!!)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7" y="1567490"/>
            <a:ext cx="16866036" cy="825468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 smtClean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  <a:endParaRPr lang="en-US" sz="4499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146" y="7642429"/>
            <a:ext cx="6543903" cy="435467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80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3774" y="3411367"/>
            <a:ext cx="11444967" cy="933281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it work?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6" y="1045559"/>
            <a:ext cx="17030097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79818" y="4776031"/>
            <a:ext cx="147283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Income								$24,000</a:t>
            </a:r>
          </a:p>
          <a:p>
            <a:r>
              <a:rPr lang="en-US" dirty="0" smtClean="0"/>
              <a:t>Less: Standard Deduction				</a:t>
            </a:r>
            <a:r>
              <a:rPr lang="en-US" u="sng" dirty="0" smtClean="0"/>
              <a:t>( 12,550</a:t>
            </a:r>
            <a:r>
              <a:rPr lang="en-US" dirty="0" smtClean="0"/>
              <a:t>)</a:t>
            </a:r>
          </a:p>
          <a:p>
            <a:r>
              <a:rPr lang="en-US" dirty="0" smtClean="0"/>
              <a:t>Taxable Income					  	</a:t>
            </a:r>
            <a:r>
              <a:rPr lang="en-US" u="dbl" dirty="0" smtClean="0"/>
              <a:t>$11,450</a:t>
            </a:r>
          </a:p>
          <a:p>
            <a:endParaRPr lang="en-US" dirty="0" smtClean="0"/>
          </a:p>
          <a:p>
            <a:r>
              <a:rPr lang="en-US" dirty="0" smtClean="0"/>
              <a:t>Tax Liability							$  1,178	</a:t>
            </a:r>
          </a:p>
          <a:p>
            <a:r>
              <a:rPr lang="en-US" dirty="0" smtClean="0"/>
              <a:t>Payments You Made					 </a:t>
            </a:r>
            <a:r>
              <a:rPr lang="en-US" u="sng" dirty="0" smtClean="0"/>
              <a:t>   1,500</a:t>
            </a:r>
            <a:endParaRPr lang="en-US" dirty="0" smtClean="0"/>
          </a:p>
          <a:p>
            <a:r>
              <a:rPr lang="en-US" dirty="0" smtClean="0"/>
              <a:t>Tax Refund</a:t>
            </a:r>
            <a:r>
              <a:rPr lang="en-US" dirty="0"/>
              <a:t>	</a:t>
            </a:r>
            <a:r>
              <a:rPr lang="en-US" dirty="0" smtClean="0"/>
              <a:t>						</a:t>
            </a:r>
            <a:r>
              <a:rPr lang="en-US" u="dbl" dirty="0" smtClean="0"/>
              <a:t>$     322</a:t>
            </a:r>
            <a:endParaRPr lang="en-US" u="dbl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13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3774" y="3411367"/>
            <a:ext cx="11444967" cy="933281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feel about your income taxes?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7" y="1045559"/>
            <a:ext cx="15544800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167" y="2095471"/>
            <a:ext cx="6073057" cy="35650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77687" y="5600700"/>
            <a:ext cx="4294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But…. WHY?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84" y="8251760"/>
            <a:ext cx="4855220" cy="32309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25442" y="6495064"/>
            <a:ext cx="9568543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Income taxes are not that difficult to prepare for most people – What you need to know:</a:t>
            </a:r>
          </a:p>
          <a:p>
            <a:endParaRPr lang="en-US" sz="36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What amounts are taxable when received?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 smtClean="0"/>
              <a:t>Do I need to keep records of interest paid, charitable contributions, school tuition &amp; books, etc.?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 smtClean="0"/>
              <a:t>How can I prepare the tax forms? Where do I get them? Free software?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61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3774" y="3411367"/>
            <a:ext cx="11444967" cy="933281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amounts are taxable when received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6" y="1045559"/>
            <a:ext cx="17030097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1126" y="4776031"/>
            <a:ext cx="14728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u="sng" dirty="0" smtClean="0"/>
              <a:t>Wages</a:t>
            </a:r>
            <a:r>
              <a:rPr lang="en-US" dirty="0" smtClean="0"/>
              <a:t> – Form W-2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322" y="5753257"/>
            <a:ext cx="11057933" cy="693495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602686" y="6362088"/>
            <a:ext cx="957943" cy="6313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3019312" y="6366919"/>
            <a:ext cx="957943" cy="6313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665026" y="11026004"/>
            <a:ext cx="957943" cy="6313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9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3774" y="3411367"/>
            <a:ext cx="11444967" cy="933281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amounts are taxable when received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6" y="1045559"/>
            <a:ext cx="17030097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1126" y="4776031"/>
            <a:ext cx="14728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u="sng" dirty="0" smtClean="0"/>
              <a:t>Interest/Dividend Income </a:t>
            </a:r>
            <a:r>
              <a:rPr lang="en-US" dirty="0" smtClean="0"/>
              <a:t>– Form 1099 INT or DIV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105" y="5731876"/>
            <a:ext cx="10403744" cy="629408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0159084" y="6176858"/>
            <a:ext cx="1510302" cy="82267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10159084" y="7444518"/>
            <a:ext cx="1510302" cy="82267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9859826" y="9269854"/>
            <a:ext cx="1510302" cy="82267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16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3774" y="3411367"/>
            <a:ext cx="11444967" cy="933281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amounts are taxable when received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6" y="1045559"/>
            <a:ext cx="17030097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1126" y="4776031"/>
            <a:ext cx="147283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u="sng" dirty="0" smtClean="0"/>
              <a:t>Self Employment Income</a:t>
            </a:r>
            <a:r>
              <a:rPr lang="en-US" dirty="0" smtClean="0"/>
              <a:t> – Form 1099 NEC</a:t>
            </a:r>
            <a:endParaRPr lang="en-US" u="sng" dirty="0" smtClean="0"/>
          </a:p>
          <a:p>
            <a:pPr marL="1905061" lvl="1" indent="-685800">
              <a:buFont typeface="Arial" panose="020B0604020202020204" pitchFamily="34" charset="0"/>
              <a:buChar char="•"/>
            </a:pPr>
            <a:r>
              <a:rPr lang="en-US" dirty="0" smtClean="0"/>
              <a:t>Uber/Lift Driver</a:t>
            </a:r>
          </a:p>
          <a:p>
            <a:pPr marL="1905061" lvl="1" indent="-685800">
              <a:buFont typeface="Arial" panose="020B0604020202020204" pitchFamily="34" charset="0"/>
              <a:buChar char="•"/>
            </a:pPr>
            <a:r>
              <a:rPr lang="en-US" dirty="0" smtClean="0"/>
              <a:t>Delivery Services</a:t>
            </a:r>
          </a:p>
          <a:p>
            <a:pPr marL="1905061" lvl="1" indent="-685800">
              <a:buFont typeface="Arial" panose="020B0604020202020204" pitchFamily="34" charset="0"/>
              <a:buChar char="•"/>
            </a:pPr>
            <a:r>
              <a:rPr lang="en-US" dirty="0" smtClean="0"/>
              <a:t>Expenses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7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408" y="7141933"/>
            <a:ext cx="12407327" cy="536738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4586857" y="9122229"/>
            <a:ext cx="1306285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79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13774" y="3411367"/>
            <a:ext cx="11444967" cy="933281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amounts are taxable when received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6" y="1045559"/>
            <a:ext cx="17030097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1126" y="4776031"/>
            <a:ext cx="1636121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u="sng" dirty="0" smtClean="0"/>
              <a:t>Cash Income with No Tax Form Received</a:t>
            </a:r>
          </a:p>
          <a:p>
            <a:pPr marL="1905061" lvl="1" indent="-685800">
              <a:buFont typeface="Arial" panose="020B0604020202020204" pitchFamily="34" charset="0"/>
              <a:buChar char="•"/>
            </a:pPr>
            <a:r>
              <a:rPr lang="en-US" dirty="0" smtClean="0"/>
              <a:t>Taxable! (no $600 floor)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u="sng" dirty="0" smtClean="0"/>
              <a:t>Not Taxable</a:t>
            </a:r>
            <a:endParaRPr lang="en-US" dirty="0" smtClean="0"/>
          </a:p>
          <a:p>
            <a:pPr marL="1905061" lvl="1" indent="-685800">
              <a:buFont typeface="Arial" panose="020B0604020202020204" pitchFamily="34" charset="0"/>
              <a:buChar char="•"/>
            </a:pPr>
            <a:r>
              <a:rPr lang="en-US" dirty="0" smtClean="0"/>
              <a:t>Gifts received</a:t>
            </a:r>
          </a:p>
          <a:p>
            <a:pPr marL="1905061" lvl="1" indent="-685800">
              <a:buFont typeface="Arial" panose="020B0604020202020204" pitchFamily="34" charset="0"/>
              <a:buChar char="•"/>
            </a:pPr>
            <a:r>
              <a:rPr lang="en-US" dirty="0" smtClean="0"/>
              <a:t>Inheritances</a:t>
            </a:r>
          </a:p>
          <a:p>
            <a:pPr marL="1905061" lvl="1" indent="-685800">
              <a:buFont typeface="Arial" panose="020B0604020202020204" pitchFamily="34" charset="0"/>
              <a:buChar char="•"/>
            </a:pPr>
            <a:r>
              <a:rPr lang="en-US" dirty="0" smtClean="0"/>
              <a:t>Amounts borrowed (Student Loans)</a:t>
            </a:r>
          </a:p>
          <a:p>
            <a:pPr marL="1905061" lvl="1" indent="-685800">
              <a:buFont typeface="Arial" panose="020B0604020202020204" pitchFamily="34" charset="0"/>
              <a:buChar char="•"/>
            </a:pPr>
            <a:r>
              <a:rPr lang="en-US" dirty="0" smtClean="0"/>
              <a:t>Scholarships (used for qualifying education expense)</a:t>
            </a:r>
          </a:p>
          <a:p>
            <a:pPr marL="1905061" lvl="1" indent="-685800">
              <a:buFont typeface="Arial" panose="020B0604020202020204" pitchFamily="34" charset="0"/>
              <a:buChar char="•"/>
            </a:pPr>
            <a:r>
              <a:rPr lang="en-US" dirty="0" smtClean="0"/>
              <a:t>Repayment received for loans made (Loan to Friend)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35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37160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82449" y="2538100"/>
            <a:ext cx="17167449" cy="1735872"/>
          </a:xfr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I need to keep records of interest paid, charitable contributions made, or school books &amp; equipment purchased?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1126" y="1045559"/>
            <a:ext cx="17030097" cy="816481"/>
          </a:xfrm>
          <a:prstGeom prst="rect">
            <a:avLst/>
          </a:prstGeom>
        </p:spPr>
        <p:txBody>
          <a:bodyPr vert="horz" lIns="163096" tIns="81548" rIns="163096" bIns="81548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Futura Bk BT Book"/>
                <a:ea typeface="+mj-ea"/>
                <a:cs typeface="Open Sans"/>
              </a:defRPr>
            </a:lvl1pPr>
          </a:lstStyle>
          <a:p>
            <a:r>
              <a:rPr lang="en-US" sz="4499" b="1" dirty="0">
                <a:solidFill>
                  <a:schemeClr val="tx1"/>
                </a:solidFill>
                <a:latin typeface="Arial"/>
                <a:cs typeface="Arial"/>
              </a:rPr>
              <a:t>Income Tax Basics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4AB53-D702-3346-A655-B644192F13B4}"/>
              </a:ext>
            </a:extLst>
          </p:cNvPr>
          <p:cNvSpPr txBox="1"/>
          <p:nvPr/>
        </p:nvSpPr>
        <p:spPr>
          <a:xfrm>
            <a:off x="0" y="13143795"/>
            <a:ext cx="182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Cal State LA  /  Department of Accounting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995" y="4499105"/>
            <a:ext cx="17167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Standard Deduction</a:t>
            </a:r>
            <a:r>
              <a:rPr lang="en-US" dirty="0" smtClean="0"/>
              <a:t> vs. </a:t>
            </a:r>
            <a:r>
              <a:rPr lang="en-US" u="sng" dirty="0" smtClean="0"/>
              <a:t>Itemized Deduction</a:t>
            </a:r>
            <a:endParaRPr lang="en-US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914405" y="5814439"/>
            <a:ext cx="164591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2017 Tax Act doubled the amount of the standard deduction which resulted in more than 85% of taxpayers not itemizing!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5" y="11923010"/>
            <a:ext cx="8703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True Tax Simplification!!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9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9131" y="7256900"/>
            <a:ext cx="6229393" cy="60886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126" y="7279200"/>
            <a:ext cx="8866403" cy="425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2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sharepoint/v3/field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2229</TotalTime>
  <Words>766</Words>
  <Application>Microsoft Office PowerPoint</Application>
  <PresentationFormat>Custom</PresentationFormat>
  <Paragraphs>120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FuturaBT Book</vt:lpstr>
      <vt:lpstr>Tisa Offc</vt:lpstr>
      <vt:lpstr>Office Theme</vt:lpstr>
      <vt:lpstr>     </vt:lpstr>
      <vt:lpstr>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</vt:lpstr>
      <vt:lpstr>PowerPoint Presentation</vt:lpstr>
      <vt:lpstr>PowerPoint Presentation</vt:lpstr>
      <vt:lpstr>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Nkansa, Porschia (Faculty)</cp:lastModifiedBy>
  <cp:revision>233</cp:revision>
  <dcterms:created xsi:type="dcterms:W3CDTF">2010-04-12T23:12:02Z</dcterms:created>
  <dcterms:modified xsi:type="dcterms:W3CDTF">2023-02-27T23:21:14Z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