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5143500" cx="9144000"/>
  <p:notesSz cx="6858000" cy="9144000"/>
  <p:embeddedFontLst>
    <p:embeddedFont>
      <p:font typeface="Roboto"/>
      <p:regular r:id="rId47"/>
      <p:bold r:id="rId48"/>
      <p:italic r:id="rId49"/>
      <p:boldItalic r:id="rId50"/>
    </p:embeddedFont>
    <p:embeddedFont>
      <p:font typeface="Roboto Light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oboto-bold.fntdata"/><Relationship Id="rId47" Type="http://schemas.openxmlformats.org/officeDocument/2006/relationships/font" Target="fonts/Roboto-regular.fntdata"/><Relationship Id="rId49" Type="http://schemas.openxmlformats.org/officeDocument/2006/relationships/font" Target="fonts/Robo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obotoLight-regular.fntdata"/><Relationship Id="rId50" Type="http://schemas.openxmlformats.org/officeDocument/2006/relationships/font" Target="fonts/Roboto-boldItalic.fntdata"/><Relationship Id="rId53" Type="http://schemas.openxmlformats.org/officeDocument/2006/relationships/font" Target="fonts/RobotoLight-italic.fntdata"/><Relationship Id="rId52" Type="http://schemas.openxmlformats.org/officeDocument/2006/relationships/font" Target="fonts/RobotoLight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font" Target="fonts/RobotoLight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089927457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d089927457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d089927457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d089927457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d089927457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d089927457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d089927457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d089927457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d089927457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d089927457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ad8e8c49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7ad8e8c49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7ad8e8c49c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7ad8e8c49c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ad8e8c49c_1_9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ad8e8c49c_1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7ad8e8c49c_1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7ad8e8c49c_1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7ad8e8c49c_1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7ad8e8c49c_1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7ad8e8c49c_1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7ad8e8c49c_1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089927457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089927457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ad8e8c49c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7ad8e8c49c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ad8e8c49c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ad8e8c49c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ad8e8c49c_1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7ad8e8c49c_1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7ad8e8c49c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7ad8e8c49c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7ad8e8c49c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7ad8e8c49c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7ad8e8c49c_2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7ad8e8c49c_2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7ad8e8c49c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7ad8e8c49c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7ad8e8c49c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7ad8e8c49c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7ad8e8c49c_2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7ad8e8c49c_2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7ad8e8c49c_2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7ad8e8c49c_2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d23fe6e8f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d23fe6e8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7ad8e8c49c_2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7ad8e8c49c_2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7ad8e8c49c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7ad8e8c49c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7ad8e8c49c_1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7ad8e8c49c_1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7ad8e8c49c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7ad8e8c49c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7ad8e8c49c_1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7ad8e8c49c_1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7ad8e8c49c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7ad8e8c49c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7ad8e8c49c_3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7ad8e8c49c_3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7ad8e8c49c_1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7ad8e8c49c_1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7ad8e8c49c_1_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7ad8e8c49c_1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7ad8e8c49c_2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7ad8e8c49c_2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d23fe6e8f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d23fe6e8f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7ad8e8c49c_3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7ad8e8c49c_3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7ad8e8c49c_3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7ad8e8c49c_3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d23fe6e8f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d23fe6e8f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ceab45fba5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ceab45fba5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ceab45fba5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ceab45fba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d23fe6e8f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d23fe6e8f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d08992745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d08992745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jpg"/></Relationships>
</file>

<file path=ppt/slides/_rels/slide16.xml.rels><?xml version="1.0" encoding="UTF-8" standalone="yes"?><Relationships xmlns="http://schemas.openxmlformats.org/package/2006/relationships"><Relationship Id="rId20" Type="http://schemas.openxmlformats.org/officeDocument/2006/relationships/image" Target="../media/image13.jpg"/><Relationship Id="rId11" Type="http://schemas.openxmlformats.org/officeDocument/2006/relationships/image" Target="../media/image17.jpg"/><Relationship Id="rId10" Type="http://schemas.openxmlformats.org/officeDocument/2006/relationships/image" Target="../media/image7.jpg"/><Relationship Id="rId21" Type="http://schemas.openxmlformats.org/officeDocument/2006/relationships/image" Target="../media/image15.png"/><Relationship Id="rId13" Type="http://schemas.openxmlformats.org/officeDocument/2006/relationships/image" Target="../media/image43.jpg"/><Relationship Id="rId12" Type="http://schemas.openxmlformats.org/officeDocument/2006/relationships/image" Target="../media/image12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hyperlink" Target="mailto:josh.dtran@gmail.com" TargetMode="External"/><Relationship Id="rId4" Type="http://schemas.openxmlformats.org/officeDocument/2006/relationships/hyperlink" Target="mailto:simpsonnsamantha@yahoo.com" TargetMode="External"/><Relationship Id="rId9" Type="http://schemas.openxmlformats.org/officeDocument/2006/relationships/image" Target="../media/image9.jpg"/><Relationship Id="rId15" Type="http://schemas.openxmlformats.org/officeDocument/2006/relationships/hyperlink" Target="mailto:alalexalex152@gmail.com" TargetMode="External"/><Relationship Id="rId14" Type="http://schemas.openxmlformats.org/officeDocument/2006/relationships/hyperlink" Target="mailto:jeromepineda79@gmail.com" TargetMode="External"/><Relationship Id="rId17" Type="http://schemas.openxmlformats.org/officeDocument/2006/relationships/hyperlink" Target="mailto:interdimensionalwaterbear@gmail.com" TargetMode="External"/><Relationship Id="rId16" Type="http://schemas.openxmlformats.org/officeDocument/2006/relationships/hyperlink" Target="mailto:sauvivian@gmail.com" TargetMode="External"/><Relationship Id="rId5" Type="http://schemas.openxmlformats.org/officeDocument/2006/relationships/hyperlink" Target="mailto:matthew.gilligan98@gmail.com" TargetMode="External"/><Relationship Id="rId19" Type="http://schemas.openxmlformats.org/officeDocument/2006/relationships/image" Target="../media/image14.jpg"/><Relationship Id="rId6" Type="http://schemas.openxmlformats.org/officeDocument/2006/relationships/hyperlink" Target="mailto:matthew.gilligan98@gmail.com" TargetMode="External"/><Relationship Id="rId18" Type="http://schemas.openxmlformats.org/officeDocument/2006/relationships/image" Target="../media/image45.jpg"/><Relationship Id="rId7" Type="http://schemas.openxmlformats.org/officeDocument/2006/relationships/hyperlink" Target="mailto:pbjt2.edu@gmail.com" TargetMode="External"/><Relationship Id="rId8" Type="http://schemas.openxmlformats.org/officeDocument/2006/relationships/hyperlink" Target="mailto:torresnick272@gmail.com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3.jpg"/><Relationship Id="rId4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Relationship Id="rId4" Type="http://schemas.openxmlformats.org/officeDocument/2006/relationships/image" Target="../media/image4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Relationship Id="rId4" Type="http://schemas.openxmlformats.org/officeDocument/2006/relationships/image" Target="../media/image4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9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5.jpg"/><Relationship Id="rId4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jpg"/><Relationship Id="rId4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Relationship Id="rId4" Type="http://schemas.openxmlformats.org/officeDocument/2006/relationships/image" Target="../media/image1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jpg"/><Relationship Id="rId4" Type="http://schemas.openxmlformats.org/officeDocument/2006/relationships/image" Target="../media/image23.png"/><Relationship Id="rId5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jpg"/><Relationship Id="rId4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Relationship Id="rId4" Type="http://schemas.openxmlformats.org/officeDocument/2006/relationships/image" Target="../media/image1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.jpg"/><Relationship Id="rId4" Type="http://schemas.openxmlformats.org/officeDocument/2006/relationships/image" Target="../media/image31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jpg"/><Relationship Id="rId4" Type="http://schemas.openxmlformats.org/officeDocument/2006/relationships/image" Target="../media/image2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6.gif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.jpg"/><Relationship Id="rId4" Type="http://schemas.openxmlformats.org/officeDocument/2006/relationships/image" Target="../media/image2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5.png"/><Relationship Id="rId4" Type="http://schemas.openxmlformats.org/officeDocument/2006/relationships/image" Target="../media/image3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gif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2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1.gif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4.gif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gif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5.gif"/><Relationship Id="rId4" Type="http://schemas.openxmlformats.org/officeDocument/2006/relationships/image" Target="../media/image36.png"/><Relationship Id="rId5" Type="http://schemas.openxmlformats.org/officeDocument/2006/relationships/image" Target="../media/image38.png"/><Relationship Id="rId6" Type="http://schemas.openxmlformats.org/officeDocument/2006/relationships/image" Target="../media/image37.png"/></Relationships>
</file>

<file path=ppt/slides/_rels/slide41.xml.rels><?xml version="1.0" encoding="UTF-8" standalone="yes"?><Relationships xmlns="http://schemas.openxmlformats.org/package/2006/relationships"><Relationship Id="rId11" Type="http://schemas.openxmlformats.org/officeDocument/2006/relationships/image" Target="../media/image45.jpg"/><Relationship Id="rId10" Type="http://schemas.openxmlformats.org/officeDocument/2006/relationships/image" Target="../media/image43.jpg"/><Relationship Id="rId13" Type="http://schemas.openxmlformats.org/officeDocument/2006/relationships/image" Target="../media/image13.jpg"/><Relationship Id="rId1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5.gif"/><Relationship Id="rId4" Type="http://schemas.openxmlformats.org/officeDocument/2006/relationships/hyperlink" Target="mailto:matthew.gilligan98@gmail.com" TargetMode="External"/><Relationship Id="rId9" Type="http://schemas.openxmlformats.org/officeDocument/2006/relationships/image" Target="../media/image12.jpg"/><Relationship Id="rId14" Type="http://schemas.openxmlformats.org/officeDocument/2006/relationships/image" Target="../media/image15.png"/><Relationship Id="rId5" Type="http://schemas.openxmlformats.org/officeDocument/2006/relationships/hyperlink" Target="mailto:matthew.gilligan98@gmail.com" TargetMode="External"/><Relationship Id="rId6" Type="http://schemas.openxmlformats.org/officeDocument/2006/relationships/image" Target="../media/image9.jpg"/><Relationship Id="rId7" Type="http://schemas.openxmlformats.org/officeDocument/2006/relationships/image" Target="../media/image7.jpg"/><Relationship Id="rId8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188" y="570400"/>
            <a:ext cx="7277624" cy="40027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7193950" y="417050"/>
            <a:ext cx="955800" cy="825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/>
          <p:nvPr/>
        </p:nvSpPr>
        <p:spPr>
          <a:xfrm>
            <a:off x="0" y="25"/>
            <a:ext cx="9144000" cy="5143500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2"/>
          <p:cNvSpPr txBox="1"/>
          <p:nvPr/>
        </p:nvSpPr>
        <p:spPr>
          <a:xfrm>
            <a:off x="1331250" y="1096275"/>
            <a:ext cx="64815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r>
              <a:rPr lang="en" sz="96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br>
              <a:rPr lang="en" sz="96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72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Anomalies</a:t>
            </a:r>
            <a:endParaRPr sz="72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13" name="Google Shape;113;p22"/>
          <p:cNvPicPr preferRelativeResize="0"/>
          <p:nvPr/>
        </p:nvPicPr>
        <p:blipFill rotWithShape="1">
          <a:blip r:embed="rId3">
            <a:alphaModFix/>
          </a:blip>
          <a:srcRect b="0" l="3498" r="29866" t="0"/>
          <a:stretch/>
        </p:blipFill>
        <p:spPr>
          <a:xfrm rot="5400000">
            <a:off x="8244602" y="4244094"/>
            <a:ext cx="901457" cy="897359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3"/>
          <p:cNvSpPr/>
          <p:nvPr/>
        </p:nvSpPr>
        <p:spPr>
          <a:xfrm>
            <a:off x="0" y="25"/>
            <a:ext cx="9144000" cy="5143500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3"/>
          <p:cNvSpPr txBox="1"/>
          <p:nvPr/>
        </p:nvSpPr>
        <p:spPr>
          <a:xfrm>
            <a:off x="1331250" y="586200"/>
            <a:ext cx="6481500" cy="3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1. </a:t>
            </a:r>
            <a:r>
              <a:rPr lang="en" sz="41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Denial of Service</a:t>
            </a:r>
            <a:br>
              <a:rPr lang="en" sz="4100">
                <a:solidFill>
                  <a:srgbClr val="B2B2B2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2. </a:t>
            </a: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Runaway Task</a:t>
            </a:r>
            <a:b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3</a:t>
            </a: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. </a:t>
            </a: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Memory Leak</a:t>
            </a:r>
            <a:b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4</a:t>
            </a: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. </a:t>
            </a: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Single Bit Error</a:t>
            </a:r>
            <a:br>
              <a:rPr lang="en" sz="27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5. </a:t>
            </a: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Invalid Command </a:t>
            </a:r>
            <a:b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Sequence</a:t>
            </a:r>
            <a:endParaRPr sz="27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20" name="Google Shape;120;p23"/>
          <p:cNvPicPr preferRelativeResize="0"/>
          <p:nvPr/>
        </p:nvPicPr>
        <p:blipFill rotWithShape="1">
          <a:blip r:embed="rId3">
            <a:alphaModFix/>
          </a:blip>
          <a:srcRect b="0" l="3498" r="29866" t="0"/>
          <a:stretch/>
        </p:blipFill>
        <p:spPr>
          <a:xfrm rot="5400000">
            <a:off x="8244602" y="4244094"/>
            <a:ext cx="901457" cy="897359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/>
          <p:nvPr/>
        </p:nvSpPr>
        <p:spPr>
          <a:xfrm>
            <a:off x="0" y="25"/>
            <a:ext cx="9144000" cy="5143500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4"/>
          <p:cNvSpPr txBox="1"/>
          <p:nvPr/>
        </p:nvSpPr>
        <p:spPr>
          <a:xfrm>
            <a:off x="1331250" y="586200"/>
            <a:ext cx="6481500" cy="3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1</a:t>
            </a: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. </a:t>
            </a: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Denial of Service</a:t>
            </a:r>
            <a:b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41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2. Runaway Task</a:t>
            </a:r>
            <a:br>
              <a:rPr lang="en" sz="41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3. </a:t>
            </a: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Memory Leak</a:t>
            </a:r>
            <a:b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4</a:t>
            </a: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. </a:t>
            </a: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Single Bit </a:t>
            </a: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Error</a:t>
            </a:r>
            <a:br>
              <a:rPr lang="en" sz="27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5. </a:t>
            </a: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Invalid Command </a:t>
            </a:r>
            <a:b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Sequence</a:t>
            </a:r>
            <a:endParaRPr sz="27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27" name="Google Shape;127;p24"/>
          <p:cNvPicPr preferRelativeResize="0"/>
          <p:nvPr/>
        </p:nvPicPr>
        <p:blipFill rotWithShape="1">
          <a:blip r:embed="rId3">
            <a:alphaModFix/>
          </a:blip>
          <a:srcRect b="0" l="3498" r="29866" t="0"/>
          <a:stretch/>
        </p:blipFill>
        <p:spPr>
          <a:xfrm rot="5400000">
            <a:off x="8244602" y="4244119"/>
            <a:ext cx="901457" cy="897359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/>
          <p:nvPr/>
        </p:nvSpPr>
        <p:spPr>
          <a:xfrm>
            <a:off x="0" y="25"/>
            <a:ext cx="9144000" cy="5143500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5"/>
          <p:cNvSpPr txBox="1"/>
          <p:nvPr/>
        </p:nvSpPr>
        <p:spPr>
          <a:xfrm>
            <a:off x="1331250" y="586200"/>
            <a:ext cx="6481500" cy="3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1. </a:t>
            </a: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Denial of Service</a:t>
            </a:r>
            <a:br>
              <a:rPr lang="en" sz="4100">
                <a:solidFill>
                  <a:srgbClr val="B2B2B2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2. </a:t>
            </a: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Runaway Task</a:t>
            </a:r>
            <a:b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41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3. </a:t>
            </a:r>
            <a:r>
              <a:rPr lang="en" sz="41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Memory Leak</a:t>
            </a:r>
            <a:b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4. Single Bit </a:t>
            </a: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Error</a:t>
            </a:r>
            <a:br>
              <a:rPr lang="en" sz="27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5. </a:t>
            </a: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Invalid Command </a:t>
            </a:r>
            <a:b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Sequence</a:t>
            </a:r>
            <a:endParaRPr sz="27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34" name="Google Shape;134;p25"/>
          <p:cNvPicPr preferRelativeResize="0"/>
          <p:nvPr/>
        </p:nvPicPr>
        <p:blipFill rotWithShape="1">
          <a:blip r:embed="rId3">
            <a:alphaModFix/>
          </a:blip>
          <a:srcRect b="0" l="3498" r="29866" t="0"/>
          <a:stretch/>
        </p:blipFill>
        <p:spPr>
          <a:xfrm rot="5400000">
            <a:off x="8244602" y="4244094"/>
            <a:ext cx="901457" cy="897359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/>
          <p:nvPr/>
        </p:nvSpPr>
        <p:spPr>
          <a:xfrm>
            <a:off x="0" y="25"/>
            <a:ext cx="9144000" cy="5143500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6"/>
          <p:cNvSpPr txBox="1"/>
          <p:nvPr/>
        </p:nvSpPr>
        <p:spPr>
          <a:xfrm>
            <a:off x="1331250" y="586200"/>
            <a:ext cx="6481500" cy="3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1. Denial of Service</a:t>
            </a:r>
            <a:br>
              <a:rPr lang="en" sz="4100">
                <a:solidFill>
                  <a:srgbClr val="B2B2B2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2. Runaway Task</a:t>
            </a:r>
            <a:b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3. Memory Leak</a:t>
            </a:r>
            <a:b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41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4. Single Bit Error</a:t>
            </a:r>
            <a:br>
              <a:rPr lang="en" sz="41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5. Invalid Command </a:t>
            </a:r>
            <a:b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Sequence</a:t>
            </a:r>
            <a:endParaRPr sz="27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41" name="Google Shape;141;p26"/>
          <p:cNvPicPr preferRelativeResize="0"/>
          <p:nvPr/>
        </p:nvPicPr>
        <p:blipFill rotWithShape="1">
          <a:blip r:embed="rId3">
            <a:alphaModFix/>
          </a:blip>
          <a:srcRect b="0" l="3498" r="29866" t="0"/>
          <a:stretch/>
        </p:blipFill>
        <p:spPr>
          <a:xfrm rot="5400000">
            <a:off x="8244602" y="4244119"/>
            <a:ext cx="901457" cy="897359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/>
          <p:nvPr/>
        </p:nvSpPr>
        <p:spPr>
          <a:xfrm>
            <a:off x="0" y="25"/>
            <a:ext cx="9144000" cy="5143500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7"/>
          <p:cNvSpPr txBox="1"/>
          <p:nvPr/>
        </p:nvSpPr>
        <p:spPr>
          <a:xfrm>
            <a:off x="1331250" y="586200"/>
            <a:ext cx="6481500" cy="3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1. Denial of Service</a:t>
            </a:r>
            <a:br>
              <a:rPr lang="en" sz="4100">
                <a:solidFill>
                  <a:srgbClr val="B2B2B2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2. Runaway Task</a:t>
            </a:r>
            <a:b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3. Memory Leak</a:t>
            </a:r>
            <a:b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4. Single Bit Error</a:t>
            </a:r>
            <a:b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41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5. Invalid Command </a:t>
            </a:r>
            <a:br>
              <a:rPr lang="en" sz="41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41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Sequence</a:t>
            </a:r>
            <a:endParaRPr sz="41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48" name="Google Shape;148;p27"/>
          <p:cNvPicPr preferRelativeResize="0"/>
          <p:nvPr/>
        </p:nvPicPr>
        <p:blipFill rotWithShape="1">
          <a:blip r:embed="rId3">
            <a:alphaModFix/>
          </a:blip>
          <a:srcRect b="0" l="3498" r="29866" t="0"/>
          <a:stretch/>
        </p:blipFill>
        <p:spPr>
          <a:xfrm rot="5400000">
            <a:off x="8244602" y="4244094"/>
            <a:ext cx="901457" cy="897359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464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"/>
          <p:cNvSpPr txBox="1"/>
          <p:nvPr/>
        </p:nvSpPr>
        <p:spPr>
          <a:xfrm>
            <a:off x="352150" y="2586475"/>
            <a:ext cx="1254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Joshua Tran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54" name="Google Shape;154;p28"/>
          <p:cNvSpPr txBox="1"/>
          <p:nvPr/>
        </p:nvSpPr>
        <p:spPr>
          <a:xfrm>
            <a:off x="1662900" y="2598175"/>
            <a:ext cx="1737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Samantha Simpson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55" name="Google Shape;155;p28"/>
          <p:cNvSpPr txBox="1"/>
          <p:nvPr/>
        </p:nvSpPr>
        <p:spPr>
          <a:xfrm>
            <a:off x="3367250" y="2604350"/>
            <a:ext cx="1737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u="sng">
                <a:solidFill>
                  <a:schemeClr val="lt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Matthew Gilligan</a:t>
            </a:r>
            <a:br>
              <a:rPr lang="en" sz="1000" u="sng">
                <a:solidFill>
                  <a:schemeClr val="lt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endParaRPr sz="1000">
              <a:solidFill>
                <a:schemeClr val="lt1"/>
              </a:solidFill>
            </a:endParaRPr>
          </a:p>
        </p:txBody>
      </p:sp>
      <p:sp>
        <p:nvSpPr>
          <p:cNvPr id="156" name="Google Shape;156;p28"/>
          <p:cNvSpPr txBox="1"/>
          <p:nvPr/>
        </p:nvSpPr>
        <p:spPr>
          <a:xfrm>
            <a:off x="1065149" y="4130300"/>
            <a:ext cx="1254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 u="sng">
                <a:solidFill>
                  <a:schemeClr val="lt1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Aaron Tong</a:t>
            </a:r>
            <a:endParaRPr i="1" sz="1200">
              <a:solidFill>
                <a:schemeClr val="lt1"/>
              </a:solidFill>
            </a:endParaRPr>
          </a:p>
        </p:txBody>
      </p:sp>
      <p:sp>
        <p:nvSpPr>
          <p:cNvPr id="157" name="Google Shape;157;p28"/>
          <p:cNvSpPr txBox="1"/>
          <p:nvPr/>
        </p:nvSpPr>
        <p:spPr>
          <a:xfrm>
            <a:off x="5340125" y="2605275"/>
            <a:ext cx="14553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u="sng">
                <a:solidFill>
                  <a:schemeClr val="lt1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Nicholas Torres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158" name="Google Shape;158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94636" y="1645041"/>
            <a:ext cx="909067" cy="898313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pic>
        <p:nvPicPr>
          <p:cNvPr id="159" name="Google Shape;159;p28"/>
          <p:cNvPicPr preferRelativeResize="0"/>
          <p:nvPr/>
        </p:nvPicPr>
        <p:blipFill rotWithShape="1">
          <a:blip r:embed="rId10">
            <a:alphaModFix/>
          </a:blip>
          <a:srcRect b="0" l="3498" r="29866" t="0"/>
          <a:stretch/>
        </p:blipFill>
        <p:spPr>
          <a:xfrm rot="5400000">
            <a:off x="2073427" y="1684769"/>
            <a:ext cx="901457" cy="897358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pic>
        <p:nvPicPr>
          <p:cNvPr id="160" name="Google Shape;160;p28"/>
          <p:cNvPicPr preferRelativeResize="0"/>
          <p:nvPr/>
        </p:nvPicPr>
        <p:blipFill rotWithShape="1">
          <a:blip r:embed="rId11">
            <a:alphaModFix/>
          </a:blip>
          <a:srcRect b="0" l="0" r="0" t="7313"/>
          <a:stretch/>
        </p:blipFill>
        <p:spPr>
          <a:xfrm>
            <a:off x="1350351" y="3103514"/>
            <a:ext cx="821250" cy="1014384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pic>
        <p:nvPicPr>
          <p:cNvPr id="161" name="Google Shape;161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601547" y="1656603"/>
            <a:ext cx="897359" cy="897373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pic>
        <p:nvPicPr>
          <p:cNvPr id="162" name="Google Shape;162;p2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47861" y="1698487"/>
            <a:ext cx="822463" cy="893594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sp>
        <p:nvSpPr>
          <p:cNvPr id="163" name="Google Shape;163;p28"/>
          <p:cNvSpPr txBox="1"/>
          <p:nvPr/>
        </p:nvSpPr>
        <p:spPr>
          <a:xfrm>
            <a:off x="2570725" y="4384200"/>
            <a:ext cx="16422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u="sng">
                <a:solidFill>
                  <a:schemeClr val="lt1"/>
                </a:solidFill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Jerome Pineda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64" name="Google Shape;164;p28"/>
          <p:cNvSpPr txBox="1"/>
          <p:nvPr/>
        </p:nvSpPr>
        <p:spPr>
          <a:xfrm>
            <a:off x="6393675" y="4344600"/>
            <a:ext cx="14553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 u="sng">
                <a:solidFill>
                  <a:schemeClr val="lt1"/>
                </a:solidFill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Alex Lopez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65" name="Google Shape;165;p28"/>
          <p:cNvSpPr txBox="1"/>
          <p:nvPr/>
        </p:nvSpPr>
        <p:spPr>
          <a:xfrm>
            <a:off x="4580177" y="4160925"/>
            <a:ext cx="11787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u="sng">
                <a:solidFill>
                  <a:schemeClr val="lt1"/>
                </a:solidFill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Vivian Sau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66" name="Google Shape;166;p28"/>
          <p:cNvSpPr txBox="1"/>
          <p:nvPr/>
        </p:nvSpPr>
        <p:spPr>
          <a:xfrm>
            <a:off x="6941550" y="2679675"/>
            <a:ext cx="20754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u="sng">
                <a:solidFill>
                  <a:schemeClr val="lt1"/>
                </a:solidFill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Alex Huang</a:t>
            </a:r>
            <a:endParaRPr b="1" sz="1000">
              <a:solidFill>
                <a:schemeClr val="lt1"/>
              </a:solidFill>
            </a:endParaRPr>
          </a:p>
        </p:txBody>
      </p:sp>
      <p:pic>
        <p:nvPicPr>
          <p:cNvPr id="167" name="Google Shape;167;p28"/>
          <p:cNvPicPr preferRelativeResize="0"/>
          <p:nvPr/>
        </p:nvPicPr>
        <p:blipFill rotWithShape="1">
          <a:blip r:embed="rId18">
            <a:alphaModFix/>
          </a:blip>
          <a:srcRect b="0" l="9006" r="10002" t="18153"/>
          <a:stretch/>
        </p:blipFill>
        <p:spPr>
          <a:xfrm>
            <a:off x="4705337" y="3113692"/>
            <a:ext cx="980525" cy="1039211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pic>
        <p:nvPicPr>
          <p:cNvPr id="168" name="Google Shape;168;p28"/>
          <p:cNvPicPr preferRelativeResize="0"/>
          <p:nvPr/>
        </p:nvPicPr>
        <p:blipFill rotWithShape="1">
          <a:blip r:embed="rId19">
            <a:alphaModFix/>
          </a:blip>
          <a:srcRect b="11582" l="0" r="0" t="0"/>
          <a:stretch/>
        </p:blipFill>
        <p:spPr>
          <a:xfrm>
            <a:off x="2946784" y="3102529"/>
            <a:ext cx="821253" cy="1248181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pic>
        <p:nvPicPr>
          <p:cNvPr id="169" name="Google Shape;169;p28"/>
          <p:cNvPicPr preferRelativeResize="0"/>
          <p:nvPr/>
        </p:nvPicPr>
        <p:blipFill rotWithShape="1">
          <a:blip r:embed="rId20">
            <a:alphaModFix/>
          </a:blip>
          <a:srcRect b="0" l="22005" r="17920" t="0"/>
          <a:stretch/>
        </p:blipFill>
        <p:spPr>
          <a:xfrm>
            <a:off x="7565943" y="1635341"/>
            <a:ext cx="910750" cy="1006932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pic>
        <p:nvPicPr>
          <p:cNvPr id="170" name="Google Shape;170;p28"/>
          <p:cNvPicPr preferRelativeResize="0"/>
          <p:nvPr/>
        </p:nvPicPr>
        <p:blipFill rotWithShape="1">
          <a:blip r:embed="rId21">
            <a:alphaModFix/>
          </a:blip>
          <a:srcRect b="19041" l="0" r="0" t="-3522"/>
          <a:stretch/>
        </p:blipFill>
        <p:spPr>
          <a:xfrm>
            <a:off x="6646350" y="3061050"/>
            <a:ext cx="897350" cy="130415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sp>
        <p:nvSpPr>
          <p:cNvPr id="171" name="Google Shape;171;p28"/>
          <p:cNvSpPr txBox="1"/>
          <p:nvPr/>
        </p:nvSpPr>
        <p:spPr>
          <a:xfrm>
            <a:off x="3009525" y="-178375"/>
            <a:ext cx="3363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THE TEAM</a:t>
            </a:r>
            <a:r>
              <a:rPr b="1" lang="en" sz="72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 sz="7200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/>
          <p:nvPr/>
        </p:nvSpPr>
        <p:spPr>
          <a:xfrm>
            <a:off x="168875" y="176975"/>
            <a:ext cx="55386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100">
                <a:solidFill>
                  <a:srgbClr val="1B1464"/>
                </a:solidFill>
                <a:latin typeface="Roboto"/>
                <a:ea typeface="Roboto"/>
                <a:cs typeface="Roboto"/>
                <a:sym typeface="Roboto"/>
              </a:rPr>
              <a:t>System Architecture</a:t>
            </a:r>
            <a:endParaRPr b="1" sz="7200">
              <a:solidFill>
                <a:srgbClr val="1B14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7" name="Google Shape;17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1536" y="4249912"/>
            <a:ext cx="822463" cy="893594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pic>
        <p:nvPicPr>
          <p:cNvPr descr="DFD Transparent" id="178" name="Google Shape;17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5075" y="920013"/>
            <a:ext cx="4625624" cy="384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/>
          <p:nvPr/>
        </p:nvSpPr>
        <p:spPr>
          <a:xfrm>
            <a:off x="168875" y="176975"/>
            <a:ext cx="55386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1B1464"/>
                </a:solidFill>
                <a:latin typeface="Roboto"/>
                <a:ea typeface="Roboto"/>
                <a:cs typeface="Roboto"/>
                <a:sym typeface="Roboto"/>
              </a:rPr>
              <a:t>System Architecture</a:t>
            </a:r>
            <a:endParaRPr b="1" sz="7200">
              <a:solidFill>
                <a:srgbClr val="1B14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4" name="Google Shape;184;p30"/>
          <p:cNvPicPr preferRelativeResize="0"/>
          <p:nvPr/>
        </p:nvPicPr>
        <p:blipFill rotWithShape="1">
          <a:blip r:embed="rId3">
            <a:alphaModFix/>
          </a:blip>
          <a:srcRect b="0" l="0" r="0" t="7313"/>
          <a:stretch/>
        </p:blipFill>
        <p:spPr>
          <a:xfrm>
            <a:off x="8476821" y="4319427"/>
            <a:ext cx="667191" cy="824082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pic>
        <p:nvPicPr>
          <p:cNvPr id="185" name="Google Shape;1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8725" y="1042800"/>
            <a:ext cx="5172241" cy="384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1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0" y="0"/>
            <a:ext cx="10286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1"/>
          <p:cNvSpPr/>
          <p:nvPr/>
        </p:nvSpPr>
        <p:spPr>
          <a:xfrm>
            <a:off x="0" y="0"/>
            <a:ext cx="9219900" cy="127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31"/>
          <p:cNvSpPr txBox="1"/>
          <p:nvPr/>
        </p:nvSpPr>
        <p:spPr>
          <a:xfrm>
            <a:off x="168875" y="176975"/>
            <a:ext cx="49308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1B1464"/>
                </a:solidFill>
                <a:latin typeface="Roboto"/>
                <a:ea typeface="Roboto"/>
                <a:cs typeface="Roboto"/>
                <a:sym typeface="Roboto"/>
              </a:rPr>
              <a:t>1. Denial of Service</a:t>
            </a:r>
            <a:endParaRPr b="1" sz="7200">
              <a:solidFill>
                <a:srgbClr val="1B14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3" name="Google Shape;193;p31"/>
          <p:cNvPicPr preferRelativeResize="0"/>
          <p:nvPr/>
        </p:nvPicPr>
        <p:blipFill rotWithShape="1">
          <a:blip r:embed="rId4">
            <a:alphaModFix/>
          </a:blip>
          <a:srcRect b="0" l="9006" r="10002" t="18153"/>
          <a:stretch/>
        </p:blipFill>
        <p:spPr>
          <a:xfrm>
            <a:off x="8163487" y="4104292"/>
            <a:ext cx="980525" cy="1039211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80950"/>
            <a:ext cx="9656875" cy="5528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3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2"/>
          <p:cNvSpPr/>
          <p:nvPr/>
        </p:nvSpPr>
        <p:spPr>
          <a:xfrm>
            <a:off x="-59100" y="0"/>
            <a:ext cx="9219900" cy="127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32"/>
          <p:cNvSpPr txBox="1"/>
          <p:nvPr/>
        </p:nvSpPr>
        <p:spPr>
          <a:xfrm>
            <a:off x="168875" y="176975"/>
            <a:ext cx="49308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1B1464"/>
                </a:solidFill>
                <a:latin typeface="Roboto"/>
                <a:ea typeface="Roboto"/>
                <a:cs typeface="Roboto"/>
                <a:sym typeface="Roboto"/>
              </a:rPr>
              <a:t>1. Denial of Service</a:t>
            </a:r>
            <a:endParaRPr b="1" sz="7200">
              <a:solidFill>
                <a:srgbClr val="1B14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0" name="Google Shape;200;p32"/>
          <p:cNvPicPr preferRelativeResize="0"/>
          <p:nvPr/>
        </p:nvPicPr>
        <p:blipFill rotWithShape="1">
          <a:blip r:embed="rId3">
            <a:alphaModFix/>
          </a:blip>
          <a:srcRect b="0" l="9006" r="10002" t="18153"/>
          <a:stretch/>
        </p:blipFill>
        <p:spPr>
          <a:xfrm>
            <a:off x="8163487" y="4104292"/>
            <a:ext cx="980525" cy="1039211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sp>
        <p:nvSpPr>
          <p:cNvPr id="201" name="Google Shape;201;p32"/>
          <p:cNvSpPr/>
          <p:nvPr/>
        </p:nvSpPr>
        <p:spPr>
          <a:xfrm>
            <a:off x="1672100" y="3101575"/>
            <a:ext cx="1282500" cy="358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3525" y="1690838"/>
            <a:ext cx="2041175" cy="2041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2"/>
          <p:cNvSpPr txBox="1"/>
          <p:nvPr/>
        </p:nvSpPr>
        <p:spPr>
          <a:xfrm>
            <a:off x="569075" y="2426725"/>
            <a:ext cx="980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1D2228"/>
                </a:solidFill>
                <a:latin typeface="Trebuchet MS"/>
                <a:ea typeface="Trebuchet MS"/>
                <a:cs typeface="Trebuchet MS"/>
                <a:sym typeface="Trebuchet MS"/>
              </a:rPr>
              <a:t>DDOS</a:t>
            </a:r>
            <a:endParaRPr sz="2500">
              <a:solidFill>
                <a:srgbClr val="1D222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4" name="Google Shape;204;p32"/>
          <p:cNvSpPr txBox="1"/>
          <p:nvPr/>
        </p:nvSpPr>
        <p:spPr>
          <a:xfrm>
            <a:off x="569075" y="2996125"/>
            <a:ext cx="980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1D2228"/>
                </a:solidFill>
                <a:latin typeface="Trebuchet MS"/>
                <a:ea typeface="Trebuchet MS"/>
                <a:cs typeface="Trebuchet MS"/>
                <a:sym typeface="Trebuchet MS"/>
              </a:rPr>
              <a:t>DDOS</a:t>
            </a:r>
            <a:endParaRPr sz="2500">
              <a:solidFill>
                <a:srgbClr val="1D222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5" name="Google Shape;205;p32"/>
          <p:cNvSpPr/>
          <p:nvPr/>
        </p:nvSpPr>
        <p:spPr>
          <a:xfrm>
            <a:off x="1672100" y="2476150"/>
            <a:ext cx="1282500" cy="358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2"/>
          <p:cNvSpPr/>
          <p:nvPr/>
        </p:nvSpPr>
        <p:spPr>
          <a:xfrm rot="10800000">
            <a:off x="5802275" y="2522200"/>
            <a:ext cx="1282500" cy="358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2"/>
          <p:cNvSpPr/>
          <p:nvPr/>
        </p:nvSpPr>
        <p:spPr>
          <a:xfrm rot="10800000">
            <a:off x="5802275" y="3063250"/>
            <a:ext cx="1282500" cy="358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32"/>
          <p:cNvSpPr txBox="1"/>
          <p:nvPr/>
        </p:nvSpPr>
        <p:spPr>
          <a:xfrm>
            <a:off x="7502575" y="2321275"/>
            <a:ext cx="980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1D2228"/>
                </a:solidFill>
                <a:latin typeface="Trebuchet MS"/>
                <a:ea typeface="Trebuchet MS"/>
                <a:cs typeface="Trebuchet MS"/>
                <a:sym typeface="Trebuchet MS"/>
              </a:rPr>
              <a:t>DDOS</a:t>
            </a:r>
            <a:endParaRPr sz="2500">
              <a:solidFill>
                <a:srgbClr val="1D222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9" name="Google Shape;209;p32"/>
          <p:cNvSpPr txBox="1"/>
          <p:nvPr/>
        </p:nvSpPr>
        <p:spPr>
          <a:xfrm>
            <a:off x="7502575" y="2890675"/>
            <a:ext cx="980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1D2228"/>
                </a:solidFill>
                <a:latin typeface="Trebuchet MS"/>
                <a:ea typeface="Trebuchet MS"/>
                <a:cs typeface="Trebuchet MS"/>
                <a:sym typeface="Trebuchet MS"/>
              </a:rPr>
              <a:t>DDOS</a:t>
            </a:r>
            <a:endParaRPr sz="2500">
              <a:solidFill>
                <a:srgbClr val="1D222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"/>
          <p:cNvSpPr txBox="1"/>
          <p:nvPr/>
        </p:nvSpPr>
        <p:spPr>
          <a:xfrm>
            <a:off x="168875" y="176975"/>
            <a:ext cx="49308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1B1464"/>
                </a:solidFill>
                <a:latin typeface="Roboto"/>
                <a:ea typeface="Roboto"/>
                <a:cs typeface="Roboto"/>
                <a:sym typeface="Roboto"/>
              </a:rPr>
              <a:t>1. Denial of Service</a:t>
            </a:r>
            <a:endParaRPr b="1" sz="7200">
              <a:solidFill>
                <a:srgbClr val="1B14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5" name="Google Shape;215;p33"/>
          <p:cNvPicPr preferRelativeResize="0"/>
          <p:nvPr/>
        </p:nvPicPr>
        <p:blipFill rotWithShape="1">
          <a:blip r:embed="rId3">
            <a:alphaModFix/>
          </a:blip>
          <a:srcRect b="0" l="9006" r="10002" t="18153"/>
          <a:stretch/>
        </p:blipFill>
        <p:spPr>
          <a:xfrm>
            <a:off x="8163487" y="4104292"/>
            <a:ext cx="980525" cy="1039211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pic>
        <p:nvPicPr>
          <p:cNvPr id="216" name="Google Shape;216;p33"/>
          <p:cNvPicPr preferRelativeResize="0"/>
          <p:nvPr/>
        </p:nvPicPr>
        <p:blipFill rotWithShape="1">
          <a:blip r:embed="rId4">
            <a:alphaModFix/>
          </a:blip>
          <a:srcRect b="0" l="3521" r="0" t="0"/>
          <a:stretch/>
        </p:blipFill>
        <p:spPr>
          <a:xfrm>
            <a:off x="1866900" y="1058550"/>
            <a:ext cx="4744482" cy="384602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3"/>
          <p:cNvSpPr txBox="1"/>
          <p:nvPr/>
        </p:nvSpPr>
        <p:spPr>
          <a:xfrm>
            <a:off x="4805375" y="1058550"/>
            <a:ext cx="1806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1B1464"/>
                </a:solidFill>
                <a:latin typeface="Roboto"/>
                <a:ea typeface="Roboto"/>
                <a:cs typeface="Roboto"/>
                <a:sym typeface="Roboto"/>
              </a:rPr>
              <a:t>Injection</a:t>
            </a:r>
            <a:endParaRPr b="1" sz="5600">
              <a:solidFill>
                <a:srgbClr val="1B14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4"/>
          <p:cNvSpPr/>
          <p:nvPr/>
        </p:nvSpPr>
        <p:spPr>
          <a:xfrm>
            <a:off x="-59100" y="0"/>
            <a:ext cx="9219900" cy="127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4"/>
          <p:cNvSpPr txBox="1"/>
          <p:nvPr/>
        </p:nvSpPr>
        <p:spPr>
          <a:xfrm>
            <a:off x="168875" y="176975"/>
            <a:ext cx="49308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1B1464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b="1" lang="en" sz="4100">
                <a:solidFill>
                  <a:srgbClr val="1B1464"/>
                </a:solidFill>
                <a:latin typeface="Roboto"/>
                <a:ea typeface="Roboto"/>
                <a:cs typeface="Roboto"/>
                <a:sym typeface="Roboto"/>
              </a:rPr>
              <a:t>. Runaway Task</a:t>
            </a:r>
            <a:endParaRPr b="1" sz="7200">
              <a:solidFill>
                <a:srgbClr val="1B14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5" name="Google Shape;22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6647" y="4246128"/>
            <a:ext cx="897359" cy="897373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5"/>
          <p:cNvSpPr/>
          <p:nvPr/>
        </p:nvSpPr>
        <p:spPr>
          <a:xfrm>
            <a:off x="-59100" y="0"/>
            <a:ext cx="9219900" cy="127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5"/>
          <p:cNvSpPr txBox="1"/>
          <p:nvPr/>
        </p:nvSpPr>
        <p:spPr>
          <a:xfrm>
            <a:off x="168875" y="176975"/>
            <a:ext cx="49308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1B1464"/>
                </a:solidFill>
                <a:latin typeface="Roboto"/>
                <a:ea typeface="Roboto"/>
                <a:cs typeface="Roboto"/>
                <a:sym typeface="Roboto"/>
              </a:rPr>
              <a:t>2. Runaway Task</a:t>
            </a:r>
            <a:endParaRPr b="1" sz="7200">
              <a:solidFill>
                <a:srgbClr val="1B14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2" name="Google Shape;23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6647" y="4246128"/>
            <a:ext cx="897359" cy="897373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sp>
        <p:nvSpPr>
          <p:cNvPr id="233" name="Google Shape;233;p35"/>
          <p:cNvSpPr txBox="1"/>
          <p:nvPr/>
        </p:nvSpPr>
        <p:spPr>
          <a:xfrm>
            <a:off x="899950" y="1080638"/>
            <a:ext cx="262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D2228"/>
                </a:solidFill>
              </a:rPr>
              <a:t>Vulnerabilities</a:t>
            </a:r>
            <a:endParaRPr>
              <a:solidFill>
                <a:srgbClr val="1D2228"/>
              </a:solidFill>
            </a:endParaRPr>
          </a:p>
        </p:txBody>
      </p:sp>
      <p:sp>
        <p:nvSpPr>
          <p:cNvPr id="234" name="Google Shape;234;p35"/>
          <p:cNvSpPr txBox="1"/>
          <p:nvPr/>
        </p:nvSpPr>
        <p:spPr>
          <a:xfrm>
            <a:off x="5644213" y="1126475"/>
            <a:ext cx="199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D2228"/>
                </a:solidFill>
              </a:rPr>
              <a:t>Environment</a:t>
            </a:r>
            <a:endParaRPr>
              <a:solidFill>
                <a:srgbClr val="1D2228"/>
              </a:solidFill>
            </a:endParaRPr>
          </a:p>
        </p:txBody>
      </p:sp>
      <p:pic>
        <p:nvPicPr>
          <p:cNvPr id="235" name="Google Shape;23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333" y="1797400"/>
            <a:ext cx="3405950" cy="227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7700" y="1771775"/>
            <a:ext cx="3405950" cy="232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6"/>
          <p:cNvSpPr txBox="1"/>
          <p:nvPr/>
        </p:nvSpPr>
        <p:spPr>
          <a:xfrm>
            <a:off x="168875" y="176975"/>
            <a:ext cx="49308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1B1464"/>
                </a:solidFill>
                <a:latin typeface="Roboto"/>
                <a:ea typeface="Roboto"/>
                <a:cs typeface="Roboto"/>
                <a:sym typeface="Roboto"/>
              </a:rPr>
              <a:t>2. Runaway Task</a:t>
            </a:r>
            <a:endParaRPr b="1" sz="7200">
              <a:solidFill>
                <a:srgbClr val="1B14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2" name="Google Shape;24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6647" y="4246128"/>
            <a:ext cx="897359" cy="897373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pic>
        <p:nvPicPr>
          <p:cNvPr id="243" name="Google Shape;24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350" y="1215850"/>
            <a:ext cx="5943600" cy="345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7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0" y="-2761"/>
            <a:ext cx="9143999" cy="514626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7"/>
          <p:cNvSpPr/>
          <p:nvPr/>
        </p:nvSpPr>
        <p:spPr>
          <a:xfrm>
            <a:off x="-76000" y="0"/>
            <a:ext cx="9237000" cy="127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7"/>
          <p:cNvSpPr txBox="1"/>
          <p:nvPr/>
        </p:nvSpPr>
        <p:spPr>
          <a:xfrm>
            <a:off x="168875" y="176975"/>
            <a:ext cx="49308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1B1464"/>
                </a:solidFill>
                <a:latin typeface="Roboto"/>
                <a:ea typeface="Roboto"/>
                <a:cs typeface="Roboto"/>
                <a:sym typeface="Roboto"/>
              </a:rPr>
              <a:t>3. Memory Leak</a:t>
            </a:r>
            <a:endParaRPr b="1" sz="7200">
              <a:solidFill>
                <a:srgbClr val="1B14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1" name="Google Shape;251;p37"/>
          <p:cNvPicPr preferRelativeResize="0"/>
          <p:nvPr/>
        </p:nvPicPr>
        <p:blipFill rotWithShape="1">
          <a:blip r:embed="rId4">
            <a:alphaModFix/>
          </a:blip>
          <a:srcRect b="0" l="22005" r="17920" t="0"/>
          <a:stretch/>
        </p:blipFill>
        <p:spPr>
          <a:xfrm>
            <a:off x="8233243" y="4136566"/>
            <a:ext cx="910750" cy="1006932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8"/>
          <p:cNvPicPr preferRelativeResize="0"/>
          <p:nvPr/>
        </p:nvPicPr>
        <p:blipFill rotWithShape="1">
          <a:blip r:embed="rId3">
            <a:alphaModFix/>
          </a:blip>
          <a:srcRect b="0" l="22005" r="17920" t="0"/>
          <a:stretch/>
        </p:blipFill>
        <p:spPr>
          <a:xfrm>
            <a:off x="8233243" y="4136566"/>
            <a:ext cx="910750" cy="1006932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pic>
        <p:nvPicPr>
          <p:cNvPr id="257" name="Google Shape;25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1825" y="1082350"/>
            <a:ext cx="3578300" cy="357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8"/>
          <p:cNvSpPr/>
          <p:nvPr/>
        </p:nvSpPr>
        <p:spPr>
          <a:xfrm>
            <a:off x="3174650" y="1258050"/>
            <a:ext cx="2524500" cy="65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  Loading . . . </a:t>
            </a:r>
            <a:endParaRPr sz="21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9"/>
          <p:cNvSpPr txBox="1"/>
          <p:nvPr/>
        </p:nvSpPr>
        <p:spPr>
          <a:xfrm>
            <a:off x="168875" y="176975"/>
            <a:ext cx="49308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1B1464"/>
                </a:solidFill>
                <a:latin typeface="Roboto"/>
                <a:ea typeface="Roboto"/>
                <a:cs typeface="Roboto"/>
                <a:sym typeface="Roboto"/>
              </a:rPr>
              <a:t>3. Memory Leak</a:t>
            </a:r>
            <a:endParaRPr b="1" sz="7200">
              <a:solidFill>
                <a:srgbClr val="1B14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4" name="Google Shape;264;p39"/>
          <p:cNvPicPr preferRelativeResize="0"/>
          <p:nvPr/>
        </p:nvPicPr>
        <p:blipFill rotWithShape="1">
          <a:blip r:embed="rId3">
            <a:alphaModFix/>
          </a:blip>
          <a:srcRect b="0" l="22005" r="17920" t="0"/>
          <a:stretch/>
        </p:blipFill>
        <p:spPr>
          <a:xfrm>
            <a:off x="8233243" y="4136566"/>
            <a:ext cx="910750" cy="1006932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pic>
        <p:nvPicPr>
          <p:cNvPr id="265" name="Google Shape;26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350" y="1152925"/>
            <a:ext cx="5943600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464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0"/>
          <p:cNvSpPr txBox="1"/>
          <p:nvPr/>
        </p:nvSpPr>
        <p:spPr>
          <a:xfrm>
            <a:off x="2516100" y="1568450"/>
            <a:ext cx="4111800" cy="86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1 0 1 0 1 0 1 0</a:t>
            </a:r>
            <a:endParaRPr sz="44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71" name="Google Shape;271;p40"/>
          <p:cNvPicPr preferRelativeResize="0"/>
          <p:nvPr/>
        </p:nvPicPr>
        <p:blipFill rotWithShape="1">
          <a:blip r:embed="rId3">
            <a:alphaModFix/>
          </a:blip>
          <a:srcRect b="11582" l="0" r="0" t="0"/>
          <a:stretch/>
        </p:blipFill>
        <p:spPr>
          <a:xfrm>
            <a:off x="8322759" y="3895329"/>
            <a:ext cx="821253" cy="1248181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sp>
        <p:nvSpPr>
          <p:cNvPr id="272" name="Google Shape;272;p40"/>
          <p:cNvSpPr txBox="1"/>
          <p:nvPr/>
        </p:nvSpPr>
        <p:spPr>
          <a:xfrm>
            <a:off x="168875" y="176975"/>
            <a:ext cx="44880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5246D0"/>
                </a:solidFill>
                <a:latin typeface="Roboto"/>
                <a:ea typeface="Roboto"/>
                <a:cs typeface="Roboto"/>
                <a:sym typeface="Roboto"/>
              </a:rPr>
              <a:t>4. Single Bit Error</a:t>
            </a:r>
            <a:endParaRPr b="1" sz="7200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464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1"/>
          <p:cNvSpPr txBox="1"/>
          <p:nvPr/>
        </p:nvSpPr>
        <p:spPr>
          <a:xfrm>
            <a:off x="2516100" y="1568450"/>
            <a:ext cx="4111800" cy="86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1 0 1 0 1 0 1 0</a:t>
            </a:r>
            <a:endParaRPr sz="44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78" name="Google Shape;278;p41"/>
          <p:cNvPicPr preferRelativeResize="0"/>
          <p:nvPr/>
        </p:nvPicPr>
        <p:blipFill rotWithShape="1">
          <a:blip r:embed="rId3">
            <a:alphaModFix/>
          </a:blip>
          <a:srcRect b="11582" l="0" r="0" t="0"/>
          <a:stretch/>
        </p:blipFill>
        <p:spPr>
          <a:xfrm>
            <a:off x="8322759" y="3895329"/>
            <a:ext cx="821253" cy="1248181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sp>
        <p:nvSpPr>
          <p:cNvPr id="279" name="Google Shape;279;p41"/>
          <p:cNvSpPr/>
          <p:nvPr/>
        </p:nvSpPr>
        <p:spPr>
          <a:xfrm>
            <a:off x="3682625" y="1658700"/>
            <a:ext cx="479700" cy="639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41"/>
          <p:cNvSpPr txBox="1"/>
          <p:nvPr/>
        </p:nvSpPr>
        <p:spPr>
          <a:xfrm>
            <a:off x="168875" y="176975"/>
            <a:ext cx="44880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5246D0"/>
                </a:solidFill>
                <a:latin typeface="Roboto"/>
                <a:ea typeface="Roboto"/>
                <a:cs typeface="Roboto"/>
                <a:sym typeface="Roboto"/>
              </a:rPr>
              <a:t>4. Single Bit Error</a:t>
            </a:r>
            <a:endParaRPr b="1" sz="7200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464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20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464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2"/>
          <p:cNvSpPr txBox="1"/>
          <p:nvPr/>
        </p:nvSpPr>
        <p:spPr>
          <a:xfrm>
            <a:off x="2516100" y="1568450"/>
            <a:ext cx="4111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rPr>
              <a:t>1 0 1 0 1 0 1 0</a:t>
            </a:r>
            <a:endParaRPr sz="4400">
              <a:solidFill>
                <a:srgbClr val="66666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86" name="Google Shape;286;p42"/>
          <p:cNvSpPr txBox="1"/>
          <p:nvPr/>
        </p:nvSpPr>
        <p:spPr>
          <a:xfrm>
            <a:off x="2393700" y="2759350"/>
            <a:ext cx="4356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1 0 0 0 1 0 1 0</a:t>
            </a:r>
            <a:endParaRPr sz="44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87" name="Google Shape;287;p42"/>
          <p:cNvPicPr preferRelativeResize="0"/>
          <p:nvPr/>
        </p:nvPicPr>
        <p:blipFill rotWithShape="1">
          <a:blip r:embed="rId3">
            <a:alphaModFix/>
          </a:blip>
          <a:srcRect b="11582" l="0" r="0" t="0"/>
          <a:stretch/>
        </p:blipFill>
        <p:spPr>
          <a:xfrm>
            <a:off x="8322759" y="3895329"/>
            <a:ext cx="821253" cy="1248181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sp>
        <p:nvSpPr>
          <p:cNvPr id="288" name="Google Shape;288;p42"/>
          <p:cNvSpPr/>
          <p:nvPr/>
        </p:nvSpPr>
        <p:spPr>
          <a:xfrm>
            <a:off x="3682750" y="1651100"/>
            <a:ext cx="479700" cy="642000"/>
          </a:xfrm>
          <a:prstGeom prst="rect">
            <a:avLst/>
          </a:prstGeom>
          <a:noFill/>
          <a:ln cap="flat" cmpd="sng" w="9525">
            <a:solidFill>
              <a:srgbClr val="66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89" name="Google Shape;289;p42"/>
          <p:cNvSpPr/>
          <p:nvPr/>
        </p:nvSpPr>
        <p:spPr>
          <a:xfrm>
            <a:off x="3682625" y="2888500"/>
            <a:ext cx="479700" cy="6420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257175" rotWithShape="0" algn="bl" dir="5400000" dist="19050">
              <a:srgbClr val="E06666">
                <a:alpha val="6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42"/>
          <p:cNvSpPr txBox="1"/>
          <p:nvPr/>
        </p:nvSpPr>
        <p:spPr>
          <a:xfrm>
            <a:off x="168875" y="176975"/>
            <a:ext cx="44880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5246D0"/>
                </a:solidFill>
                <a:latin typeface="Roboto"/>
                <a:ea typeface="Roboto"/>
                <a:cs typeface="Roboto"/>
                <a:sym typeface="Roboto"/>
              </a:rPr>
              <a:t>4. Single Bit Error</a:t>
            </a:r>
            <a:endParaRPr b="1" sz="7200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1" name="Google Shape;291;p42"/>
          <p:cNvSpPr/>
          <p:nvPr/>
        </p:nvSpPr>
        <p:spPr>
          <a:xfrm>
            <a:off x="3682625" y="1651100"/>
            <a:ext cx="479700" cy="6420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257175" rotWithShape="0" algn="bl" dir="5400000" dist="19050">
              <a:srgbClr val="E06666">
                <a:alpha val="6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3"/>
          <p:cNvPicPr preferRelativeResize="0"/>
          <p:nvPr/>
        </p:nvPicPr>
        <p:blipFill rotWithShape="1">
          <a:blip r:embed="rId3">
            <a:alphaModFix/>
          </a:blip>
          <a:srcRect b="11582" l="0" r="0" t="0"/>
          <a:stretch/>
        </p:blipFill>
        <p:spPr>
          <a:xfrm>
            <a:off x="8322759" y="3895329"/>
            <a:ext cx="821253" cy="1248181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sp>
        <p:nvSpPr>
          <p:cNvPr id="297" name="Google Shape;297;p43"/>
          <p:cNvSpPr txBox="1"/>
          <p:nvPr/>
        </p:nvSpPr>
        <p:spPr>
          <a:xfrm>
            <a:off x="168875" y="176975"/>
            <a:ext cx="44880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1B1464"/>
                </a:solidFill>
                <a:latin typeface="Roboto"/>
                <a:ea typeface="Roboto"/>
                <a:cs typeface="Roboto"/>
                <a:sym typeface="Roboto"/>
              </a:rPr>
              <a:t>4. Single Bit Error</a:t>
            </a:r>
            <a:endParaRPr b="1" sz="7200">
              <a:solidFill>
                <a:srgbClr val="1B14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8" name="Google Shape;29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6900" y="1354625"/>
            <a:ext cx="4503968" cy="254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44"/>
          <p:cNvPicPr preferRelativeResize="0"/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4"/>
          <p:cNvSpPr txBox="1"/>
          <p:nvPr/>
        </p:nvSpPr>
        <p:spPr>
          <a:xfrm>
            <a:off x="168875" y="176975"/>
            <a:ext cx="78690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1B1464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r>
              <a:rPr b="1" lang="en" sz="4100">
                <a:solidFill>
                  <a:srgbClr val="1B1464"/>
                </a:solidFill>
                <a:latin typeface="Roboto"/>
                <a:ea typeface="Roboto"/>
                <a:cs typeface="Roboto"/>
                <a:sym typeface="Roboto"/>
              </a:rPr>
              <a:t>. Invalid Command Sequence</a:t>
            </a:r>
            <a:endParaRPr b="1" sz="7200">
              <a:solidFill>
                <a:srgbClr val="1B14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5" name="Google Shape;305;p44"/>
          <p:cNvPicPr preferRelativeResize="0"/>
          <p:nvPr/>
        </p:nvPicPr>
        <p:blipFill rotWithShape="1">
          <a:blip r:embed="rId4">
            <a:alphaModFix/>
          </a:blip>
          <a:srcRect b="19041" l="0" r="0" t="-3522"/>
          <a:stretch/>
        </p:blipFill>
        <p:spPr>
          <a:xfrm>
            <a:off x="8378263" y="4030650"/>
            <a:ext cx="765733" cy="1112854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5"/>
          <p:cNvSpPr txBox="1"/>
          <p:nvPr/>
        </p:nvSpPr>
        <p:spPr>
          <a:xfrm>
            <a:off x="168875" y="176975"/>
            <a:ext cx="78690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1B1464"/>
                </a:solidFill>
                <a:latin typeface="Roboto"/>
                <a:ea typeface="Roboto"/>
                <a:cs typeface="Roboto"/>
                <a:sym typeface="Roboto"/>
              </a:rPr>
              <a:t>5. Invalid Command Sequence</a:t>
            </a:r>
            <a:endParaRPr b="1" sz="7200">
              <a:solidFill>
                <a:srgbClr val="1B14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1" name="Google Shape;311;p45"/>
          <p:cNvPicPr preferRelativeResize="0"/>
          <p:nvPr/>
        </p:nvPicPr>
        <p:blipFill rotWithShape="1">
          <a:blip r:embed="rId3">
            <a:alphaModFix/>
          </a:blip>
          <a:srcRect b="19041" l="0" r="0" t="-3522"/>
          <a:stretch/>
        </p:blipFill>
        <p:spPr>
          <a:xfrm>
            <a:off x="8378263" y="4030650"/>
            <a:ext cx="765733" cy="1112854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pic>
        <p:nvPicPr>
          <p:cNvPr id="312" name="Google Shape;31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1100" y="1137200"/>
            <a:ext cx="5943600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464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6"/>
          <p:cNvSpPr txBox="1"/>
          <p:nvPr/>
        </p:nvSpPr>
        <p:spPr>
          <a:xfrm>
            <a:off x="168875" y="176975"/>
            <a:ext cx="78690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5246D0"/>
                </a:solidFill>
                <a:latin typeface="Roboto Light"/>
                <a:ea typeface="Roboto Light"/>
                <a:cs typeface="Roboto Light"/>
                <a:sym typeface="Roboto Light"/>
              </a:rPr>
              <a:t>Final Stretch</a:t>
            </a:r>
            <a:endParaRPr sz="7200">
              <a:solidFill>
                <a:srgbClr val="5246D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8" name="Google Shape;31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4936" y="4245191"/>
            <a:ext cx="909067" cy="898313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sp>
        <p:nvSpPr>
          <p:cNvPr id="319" name="Google Shape;319;p46"/>
          <p:cNvSpPr txBox="1"/>
          <p:nvPr/>
        </p:nvSpPr>
        <p:spPr>
          <a:xfrm>
            <a:off x="174300" y="1213700"/>
            <a:ext cx="55332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1. Denial of Service</a:t>
            </a:r>
            <a:br>
              <a:rPr b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2. Runaway Task</a:t>
            </a:r>
            <a:br>
              <a:rPr b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3. Memory </a:t>
            </a:r>
            <a:r>
              <a:rPr b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Leak</a:t>
            </a:r>
            <a:br>
              <a:rPr b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4. Single Bit Error</a:t>
            </a:r>
            <a:br>
              <a:rPr b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5. Invalid Command Sequence</a:t>
            </a:r>
            <a:endParaRPr b="1" sz="3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464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3575"/>
            <a:ext cx="9144000" cy="5232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464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100"/>
            <a:ext cx="9144000" cy="5045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464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9"/>
          <p:cNvSpPr txBox="1"/>
          <p:nvPr/>
        </p:nvSpPr>
        <p:spPr>
          <a:xfrm>
            <a:off x="168875" y="176975"/>
            <a:ext cx="78690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5246D0"/>
                </a:solidFill>
                <a:latin typeface="Roboto"/>
                <a:ea typeface="Roboto"/>
                <a:cs typeface="Roboto"/>
                <a:sym typeface="Roboto"/>
              </a:rPr>
              <a:t>Final Stretch</a:t>
            </a:r>
            <a:endParaRPr b="1" sz="7200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5" name="Google Shape;33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9"/>
          <p:cNvSpPr/>
          <p:nvPr/>
        </p:nvSpPr>
        <p:spPr>
          <a:xfrm>
            <a:off x="244850" y="151975"/>
            <a:ext cx="1063800" cy="531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763" y="473488"/>
            <a:ext cx="7460476" cy="419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80950"/>
            <a:ext cx="9656875" cy="5528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3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464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322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464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52"/>
          <p:cNvSpPr txBox="1"/>
          <p:nvPr/>
        </p:nvSpPr>
        <p:spPr>
          <a:xfrm>
            <a:off x="168875" y="176975"/>
            <a:ext cx="78690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rPr>
              <a:t>Special Persons</a:t>
            </a:r>
            <a:endParaRPr b="1" sz="7200">
              <a:solidFill>
                <a:srgbClr val="B7B7B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53" name="Google Shape;353;p52"/>
          <p:cNvGrpSpPr/>
          <p:nvPr/>
        </p:nvGrpSpPr>
        <p:grpSpPr>
          <a:xfrm>
            <a:off x="532438" y="1885775"/>
            <a:ext cx="1332000" cy="2046263"/>
            <a:chOff x="532438" y="1885775"/>
            <a:chExt cx="1332000" cy="2046263"/>
          </a:xfrm>
        </p:grpSpPr>
        <p:pic>
          <p:nvPicPr>
            <p:cNvPr id="354" name="Google Shape;354;p5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88213" y="1885775"/>
              <a:ext cx="1220475" cy="14645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5" name="Google Shape;355;p52"/>
            <p:cNvSpPr txBox="1"/>
            <p:nvPr/>
          </p:nvSpPr>
          <p:spPr>
            <a:xfrm>
              <a:off x="532438" y="3350338"/>
              <a:ext cx="1332000" cy="58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 u="sng">
                  <a:solidFill>
                    <a:schemeClr val="lt2"/>
                  </a:solidFill>
                </a:rPr>
                <a:t>Faculty Advisor</a:t>
              </a:r>
              <a:endParaRPr b="1" sz="1200" u="sng">
                <a:solidFill>
                  <a:schemeClr val="lt2"/>
                </a:solidFill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2"/>
                  </a:solidFill>
                </a:rPr>
                <a:t>Russ Abbott</a:t>
              </a:r>
              <a:endParaRPr b="1">
                <a:solidFill>
                  <a:schemeClr val="lt2"/>
                </a:solidFill>
              </a:endParaRPr>
            </a:p>
          </p:txBody>
        </p:sp>
      </p:grpSp>
      <p:grpSp>
        <p:nvGrpSpPr>
          <p:cNvPr id="356" name="Google Shape;356;p52"/>
          <p:cNvGrpSpPr/>
          <p:nvPr/>
        </p:nvGrpSpPr>
        <p:grpSpPr>
          <a:xfrm>
            <a:off x="6247150" y="1885775"/>
            <a:ext cx="2574648" cy="1982400"/>
            <a:chOff x="6323350" y="1733375"/>
            <a:chExt cx="2574648" cy="1982400"/>
          </a:xfrm>
        </p:grpSpPr>
        <p:pic>
          <p:nvPicPr>
            <p:cNvPr id="357" name="Google Shape;357;p5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323350" y="1733375"/>
              <a:ext cx="2574648" cy="14645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8" name="Google Shape;358;p52"/>
            <p:cNvSpPr txBox="1"/>
            <p:nvPr/>
          </p:nvSpPr>
          <p:spPr>
            <a:xfrm>
              <a:off x="6944675" y="3134075"/>
              <a:ext cx="1332000" cy="58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 u="sng">
                  <a:solidFill>
                    <a:schemeClr val="lt1"/>
                  </a:solidFill>
                </a:rPr>
                <a:t>OSK Developer</a:t>
              </a:r>
              <a:endParaRPr b="1" sz="1200" u="sng">
                <a:solidFill>
                  <a:schemeClr val="lt1"/>
                </a:solidFill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</a:rPr>
                <a:t>David McComas</a:t>
              </a:r>
              <a:endParaRPr sz="1200">
                <a:solidFill>
                  <a:schemeClr val="lt1"/>
                </a:solidFill>
              </a:endParaRPr>
            </a:p>
          </p:txBody>
        </p:sp>
      </p:grpSp>
      <p:grpSp>
        <p:nvGrpSpPr>
          <p:cNvPr id="359" name="Google Shape;359;p52"/>
          <p:cNvGrpSpPr/>
          <p:nvPr/>
        </p:nvGrpSpPr>
        <p:grpSpPr>
          <a:xfrm>
            <a:off x="3564000" y="1312288"/>
            <a:ext cx="1863600" cy="2823725"/>
            <a:chOff x="3640200" y="1159888"/>
            <a:chExt cx="1863600" cy="2823725"/>
          </a:xfrm>
        </p:grpSpPr>
        <p:sp>
          <p:nvSpPr>
            <p:cNvPr id="360" name="Google Shape;360;p52"/>
            <p:cNvSpPr txBox="1"/>
            <p:nvPr/>
          </p:nvSpPr>
          <p:spPr>
            <a:xfrm>
              <a:off x="3640200" y="2587413"/>
              <a:ext cx="1863600" cy="139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 u="sng">
                  <a:solidFill>
                    <a:schemeClr val="lt1"/>
                  </a:solidFill>
                </a:rPr>
                <a:t>Aerospace Liaisons</a:t>
              </a:r>
              <a:endParaRPr sz="1200">
                <a:solidFill>
                  <a:schemeClr val="lt1"/>
                </a:solidFill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</a:rPr>
                <a:t>Rick Johnson, </a:t>
              </a:r>
              <a:endParaRPr sz="1200">
                <a:solidFill>
                  <a:schemeClr val="lt1"/>
                </a:solidFill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</a:rPr>
                <a:t>Denny Ly, </a:t>
              </a:r>
              <a:endParaRPr sz="1200">
                <a:solidFill>
                  <a:schemeClr val="lt1"/>
                </a:solidFill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</a:rPr>
                <a:t>Karina Martinez, </a:t>
              </a:r>
              <a:endParaRPr sz="1200">
                <a:solidFill>
                  <a:schemeClr val="lt1"/>
                </a:solidFill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</a:rPr>
                <a:t>Pablo Settecase</a:t>
              </a:r>
              <a:br>
                <a:rPr lang="en" sz="1200">
                  <a:solidFill>
                    <a:schemeClr val="lt1"/>
                  </a:solidFill>
                </a:rPr>
              </a:br>
              <a:br>
                <a:rPr lang="en" sz="1200">
                  <a:solidFill>
                    <a:schemeClr val="dk1"/>
                  </a:solidFill>
                </a:rPr>
              </a:br>
              <a:endParaRPr sz="1600">
                <a:solidFill>
                  <a:schemeClr val="dk2"/>
                </a:solidFill>
              </a:endParaRPr>
            </a:p>
          </p:txBody>
        </p:sp>
        <p:pic>
          <p:nvPicPr>
            <p:cNvPr id="361" name="Google Shape;361;p5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767237" y="1159888"/>
              <a:ext cx="1609525" cy="16095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464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53"/>
          <p:cNvSpPr txBox="1"/>
          <p:nvPr/>
        </p:nvSpPr>
        <p:spPr>
          <a:xfrm>
            <a:off x="168875" y="176975"/>
            <a:ext cx="78690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rPr>
              <a:t>Thank You For Watching</a:t>
            </a:r>
            <a:endParaRPr b="1" sz="7200">
              <a:solidFill>
                <a:srgbClr val="B7B7B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8" name="Google Shape;368;p53"/>
          <p:cNvSpPr txBox="1"/>
          <p:nvPr/>
        </p:nvSpPr>
        <p:spPr>
          <a:xfrm>
            <a:off x="177050" y="2184375"/>
            <a:ext cx="1254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Joshua Tran</a:t>
            </a:r>
            <a:br>
              <a:rPr lang="en" sz="1200"/>
            </a:br>
            <a:r>
              <a:rPr lang="en" sz="800" u="sng">
                <a:solidFill>
                  <a:srgbClr val="B7B7B7"/>
                </a:solidFill>
              </a:rPr>
              <a:t>josh.dtran@gmail.com</a:t>
            </a:r>
            <a:endParaRPr sz="1200"/>
          </a:p>
        </p:txBody>
      </p:sp>
      <p:sp>
        <p:nvSpPr>
          <p:cNvPr id="369" name="Google Shape;369;p53"/>
          <p:cNvSpPr txBox="1"/>
          <p:nvPr/>
        </p:nvSpPr>
        <p:spPr>
          <a:xfrm>
            <a:off x="1487800" y="2196075"/>
            <a:ext cx="1737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Samantha Simpson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800" u="sng">
                <a:solidFill>
                  <a:srgbClr val="B7B7B7"/>
                </a:solidFill>
              </a:rPr>
              <a:t>simpsonnsamantha@yahoo.com</a:t>
            </a:r>
            <a:endParaRPr sz="1200"/>
          </a:p>
        </p:txBody>
      </p:sp>
      <p:sp>
        <p:nvSpPr>
          <p:cNvPr id="370" name="Google Shape;370;p53"/>
          <p:cNvSpPr txBox="1"/>
          <p:nvPr/>
        </p:nvSpPr>
        <p:spPr>
          <a:xfrm>
            <a:off x="3192150" y="2202250"/>
            <a:ext cx="1737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Matthew Gilligan</a:t>
            </a:r>
            <a:endParaRPr i="1" sz="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rgbClr val="B7B7B7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matthew.gilligan98@gmail.com</a:t>
            </a:r>
            <a:br>
              <a:rPr lang="en" sz="1000" u="sng">
                <a:solidFill>
                  <a:schemeClr val="hlink"/>
                </a:solidFill>
                <a:hlinkClick r:id="rId5"/>
              </a:rPr>
            </a:br>
            <a:endParaRPr sz="1000"/>
          </a:p>
        </p:txBody>
      </p:sp>
      <p:sp>
        <p:nvSpPr>
          <p:cNvPr id="371" name="Google Shape;371;p53"/>
          <p:cNvSpPr txBox="1"/>
          <p:nvPr/>
        </p:nvSpPr>
        <p:spPr>
          <a:xfrm>
            <a:off x="890049" y="3956800"/>
            <a:ext cx="1254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Aaron Tong</a:t>
            </a:r>
            <a:br>
              <a:rPr i="1" lang="en" sz="1000">
                <a:solidFill>
                  <a:schemeClr val="lt1"/>
                </a:solidFill>
              </a:rPr>
            </a:br>
            <a:r>
              <a:rPr lang="en" sz="800" u="sng">
                <a:solidFill>
                  <a:srgbClr val="B7B7B7"/>
                </a:solidFill>
              </a:rPr>
              <a:t>pbjt2.edu@gmail.com</a:t>
            </a:r>
            <a:endParaRPr i="1" sz="1200">
              <a:solidFill>
                <a:srgbClr val="999999"/>
              </a:solidFill>
            </a:endParaRPr>
          </a:p>
        </p:txBody>
      </p:sp>
      <p:sp>
        <p:nvSpPr>
          <p:cNvPr id="372" name="Google Shape;372;p53"/>
          <p:cNvSpPr txBox="1"/>
          <p:nvPr/>
        </p:nvSpPr>
        <p:spPr>
          <a:xfrm>
            <a:off x="5165025" y="2203175"/>
            <a:ext cx="14553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Nicholas Torres</a:t>
            </a:r>
            <a:br>
              <a:rPr i="1" lang="en" sz="1000">
                <a:solidFill>
                  <a:schemeClr val="lt1"/>
                </a:solidFill>
              </a:rPr>
            </a:br>
            <a:r>
              <a:rPr lang="en" sz="800" u="sng">
                <a:solidFill>
                  <a:srgbClr val="B7B7B7"/>
                </a:solidFill>
              </a:rPr>
              <a:t>torresnick272@gmail.com</a:t>
            </a:r>
            <a:endParaRPr sz="1200"/>
          </a:p>
        </p:txBody>
      </p:sp>
      <p:pic>
        <p:nvPicPr>
          <p:cNvPr id="373" name="Google Shape;373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19536" y="1242941"/>
            <a:ext cx="909067" cy="898313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pic>
        <p:nvPicPr>
          <p:cNvPr id="374" name="Google Shape;374;p53"/>
          <p:cNvPicPr preferRelativeResize="0"/>
          <p:nvPr/>
        </p:nvPicPr>
        <p:blipFill rotWithShape="1">
          <a:blip r:embed="rId7">
            <a:alphaModFix/>
          </a:blip>
          <a:srcRect b="0" l="3498" r="29866" t="0"/>
          <a:stretch/>
        </p:blipFill>
        <p:spPr>
          <a:xfrm rot="5400000">
            <a:off x="1898327" y="1282669"/>
            <a:ext cx="901457" cy="897358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pic>
        <p:nvPicPr>
          <p:cNvPr id="375" name="Google Shape;375;p53"/>
          <p:cNvPicPr preferRelativeResize="0"/>
          <p:nvPr/>
        </p:nvPicPr>
        <p:blipFill rotWithShape="1">
          <a:blip r:embed="rId8">
            <a:alphaModFix/>
          </a:blip>
          <a:srcRect b="0" l="0" r="0" t="7313"/>
          <a:stretch/>
        </p:blipFill>
        <p:spPr>
          <a:xfrm>
            <a:off x="1099050" y="2928509"/>
            <a:ext cx="822475" cy="1015891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pic>
        <p:nvPicPr>
          <p:cNvPr id="376" name="Google Shape;376;p5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26447" y="1254503"/>
            <a:ext cx="897359" cy="897373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pic>
        <p:nvPicPr>
          <p:cNvPr id="377" name="Google Shape;377;p5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2761" y="1296387"/>
            <a:ext cx="822463" cy="893594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sp>
        <p:nvSpPr>
          <p:cNvPr id="378" name="Google Shape;378;p53"/>
          <p:cNvSpPr txBox="1"/>
          <p:nvPr/>
        </p:nvSpPr>
        <p:spPr>
          <a:xfrm>
            <a:off x="2395625" y="4363100"/>
            <a:ext cx="16422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Jerome Pineda</a:t>
            </a:r>
            <a:br>
              <a:rPr i="1" lang="en" sz="1000">
                <a:solidFill>
                  <a:srgbClr val="999999"/>
                </a:solidFill>
              </a:rPr>
            </a:br>
            <a:r>
              <a:rPr lang="en" sz="800" u="sng">
                <a:solidFill>
                  <a:srgbClr val="B7B7B7"/>
                </a:solidFill>
              </a:rPr>
              <a:t>jeromepineda79@gmail.com</a:t>
            </a:r>
            <a:br>
              <a:rPr lang="en" sz="1200"/>
            </a:br>
            <a:endParaRPr sz="1200"/>
          </a:p>
        </p:txBody>
      </p:sp>
      <p:sp>
        <p:nvSpPr>
          <p:cNvPr id="379" name="Google Shape;379;p53"/>
          <p:cNvSpPr txBox="1"/>
          <p:nvPr/>
        </p:nvSpPr>
        <p:spPr>
          <a:xfrm>
            <a:off x="6370975" y="4171100"/>
            <a:ext cx="14553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1"/>
                </a:solidFill>
              </a:rPr>
              <a:t>Alex Lopez</a:t>
            </a:r>
            <a:br>
              <a:rPr b="1" lang="en" sz="1000">
                <a:solidFill>
                  <a:schemeClr val="lt1"/>
                </a:solidFill>
              </a:rPr>
            </a:br>
            <a:r>
              <a:rPr lang="en" sz="800" u="sng">
                <a:solidFill>
                  <a:srgbClr val="B7B7B7"/>
                </a:solidFill>
              </a:rPr>
              <a:t>alalexalex152@gmail.com</a:t>
            </a:r>
            <a:endParaRPr sz="1200">
              <a:solidFill>
                <a:srgbClr val="B7B7B7"/>
              </a:solidFill>
            </a:endParaRPr>
          </a:p>
        </p:txBody>
      </p:sp>
      <p:sp>
        <p:nvSpPr>
          <p:cNvPr id="380" name="Google Shape;380;p53"/>
          <p:cNvSpPr txBox="1"/>
          <p:nvPr/>
        </p:nvSpPr>
        <p:spPr>
          <a:xfrm>
            <a:off x="4405077" y="4139825"/>
            <a:ext cx="11787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Vivian Sau</a:t>
            </a:r>
            <a:br>
              <a:rPr b="1" lang="en" sz="1000">
                <a:solidFill>
                  <a:schemeClr val="lt1"/>
                </a:solidFill>
              </a:rPr>
            </a:br>
            <a:r>
              <a:rPr lang="en" sz="800" u="sng">
                <a:solidFill>
                  <a:srgbClr val="B7B7B7"/>
                </a:solidFill>
              </a:rPr>
              <a:t>sauvivian@gmail.com</a:t>
            </a:r>
            <a:endParaRPr sz="1200"/>
          </a:p>
        </p:txBody>
      </p:sp>
      <p:sp>
        <p:nvSpPr>
          <p:cNvPr id="381" name="Google Shape;381;p53"/>
          <p:cNvSpPr txBox="1"/>
          <p:nvPr/>
        </p:nvSpPr>
        <p:spPr>
          <a:xfrm>
            <a:off x="6891550" y="2277575"/>
            <a:ext cx="20754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Alex Huang</a:t>
            </a:r>
            <a:br>
              <a:rPr b="1" lang="en" sz="1000">
                <a:solidFill>
                  <a:schemeClr val="lt1"/>
                </a:solidFill>
              </a:rPr>
            </a:br>
            <a:r>
              <a:rPr lang="en" sz="800" u="sng">
                <a:solidFill>
                  <a:srgbClr val="B7B7B7"/>
                </a:solidFill>
              </a:rPr>
              <a:t>interdimensionalwaterbear@gmail.com</a:t>
            </a:r>
            <a:endParaRPr b="1" sz="1000">
              <a:solidFill>
                <a:schemeClr val="dk1"/>
              </a:solidFill>
            </a:endParaRPr>
          </a:p>
        </p:txBody>
      </p:sp>
      <p:pic>
        <p:nvPicPr>
          <p:cNvPr id="382" name="Google Shape;382;p53"/>
          <p:cNvPicPr preferRelativeResize="0"/>
          <p:nvPr/>
        </p:nvPicPr>
        <p:blipFill rotWithShape="1">
          <a:blip r:embed="rId11">
            <a:alphaModFix/>
          </a:blip>
          <a:srcRect b="0" l="9006" r="10002" t="18153"/>
          <a:stretch/>
        </p:blipFill>
        <p:spPr>
          <a:xfrm>
            <a:off x="4530237" y="3092592"/>
            <a:ext cx="980525" cy="1039211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pic>
        <p:nvPicPr>
          <p:cNvPr id="383" name="Google Shape;383;p53"/>
          <p:cNvPicPr preferRelativeResize="0"/>
          <p:nvPr/>
        </p:nvPicPr>
        <p:blipFill rotWithShape="1">
          <a:blip r:embed="rId12">
            <a:alphaModFix/>
          </a:blip>
          <a:srcRect b="11582" l="0" r="0" t="0"/>
          <a:stretch/>
        </p:blipFill>
        <p:spPr>
          <a:xfrm>
            <a:off x="2771684" y="3081429"/>
            <a:ext cx="821253" cy="1248181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pic>
        <p:nvPicPr>
          <p:cNvPr id="384" name="Google Shape;384;p53"/>
          <p:cNvPicPr preferRelativeResize="0"/>
          <p:nvPr/>
        </p:nvPicPr>
        <p:blipFill rotWithShape="1">
          <a:blip r:embed="rId13">
            <a:alphaModFix/>
          </a:blip>
          <a:srcRect b="0" l="22005" r="17920" t="0"/>
          <a:stretch/>
        </p:blipFill>
        <p:spPr>
          <a:xfrm>
            <a:off x="7390843" y="1233241"/>
            <a:ext cx="910750" cy="1006932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  <p:pic>
        <p:nvPicPr>
          <p:cNvPr id="385" name="Google Shape;385;p53"/>
          <p:cNvPicPr preferRelativeResize="0"/>
          <p:nvPr/>
        </p:nvPicPr>
        <p:blipFill rotWithShape="1">
          <a:blip r:embed="rId14">
            <a:alphaModFix/>
          </a:blip>
          <a:srcRect b="19041" l="0" r="0" t="-3522"/>
          <a:stretch/>
        </p:blipFill>
        <p:spPr>
          <a:xfrm>
            <a:off x="6602863" y="3039950"/>
            <a:ext cx="765733" cy="1112854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12120000" dist="28575">
              <a:srgbClr val="000000">
                <a:alpha val="36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6575" y="600037"/>
            <a:ext cx="6003425" cy="394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400" y="2770000"/>
            <a:ext cx="1626150" cy="196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575" y="2770000"/>
            <a:ext cx="1151002" cy="196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125" y="2770000"/>
            <a:ext cx="1287075" cy="196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3100" y="104200"/>
            <a:ext cx="6219073" cy="3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9"/>
          <p:cNvPicPr preferRelativeResize="0"/>
          <p:nvPr/>
        </p:nvPicPr>
        <p:blipFill rotWithShape="1">
          <a:blip r:embed="rId5">
            <a:alphaModFix/>
          </a:blip>
          <a:srcRect b="0" l="0" r="49341" t="0"/>
          <a:stretch/>
        </p:blipFill>
        <p:spPr>
          <a:xfrm>
            <a:off x="6731169" y="3767075"/>
            <a:ext cx="2412824" cy="129435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9"/>
          <p:cNvSpPr/>
          <p:nvPr/>
        </p:nvSpPr>
        <p:spPr>
          <a:xfrm>
            <a:off x="2540000" y="649100"/>
            <a:ext cx="3125700" cy="1389900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08475" y="809975"/>
            <a:ext cx="3006525" cy="112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0"/>
          <p:cNvSpPr/>
          <p:nvPr/>
        </p:nvSpPr>
        <p:spPr>
          <a:xfrm>
            <a:off x="4938900" y="-1058350"/>
            <a:ext cx="5199900" cy="5199900"/>
          </a:xfrm>
          <a:prstGeom prst="ellipse">
            <a:avLst/>
          </a:prstGeom>
          <a:solidFill>
            <a:srgbClr val="1B14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0"/>
          <p:cNvSpPr txBox="1"/>
          <p:nvPr/>
        </p:nvSpPr>
        <p:spPr>
          <a:xfrm>
            <a:off x="5313750" y="621200"/>
            <a:ext cx="35619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Problem </a:t>
            </a:r>
            <a:endParaRPr sz="37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8" name="Google Shape;98;p20"/>
          <p:cNvSpPr txBox="1"/>
          <p:nvPr/>
        </p:nvSpPr>
        <p:spPr>
          <a:xfrm>
            <a:off x="5319425" y="1398500"/>
            <a:ext cx="35619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 Strange behaviors or anomalies occur on satellites  </a:t>
            </a:r>
            <a:endParaRPr sz="37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44550"/>
            <a:ext cx="4999550" cy="281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1"/>
          <p:cNvSpPr/>
          <p:nvPr/>
        </p:nvSpPr>
        <p:spPr>
          <a:xfrm>
            <a:off x="4938900" y="-1058350"/>
            <a:ext cx="5199900" cy="5199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1"/>
          <p:cNvSpPr txBox="1"/>
          <p:nvPr/>
        </p:nvSpPr>
        <p:spPr>
          <a:xfrm>
            <a:off x="5186950" y="621200"/>
            <a:ext cx="36888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latin typeface="Impact"/>
                <a:ea typeface="Impact"/>
                <a:cs typeface="Impact"/>
                <a:sym typeface="Impact"/>
              </a:rPr>
              <a:t>Solution </a:t>
            </a:r>
            <a:endParaRPr sz="37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6" name="Google Shape;106;p21"/>
          <p:cNvSpPr txBox="1"/>
          <p:nvPr/>
        </p:nvSpPr>
        <p:spPr>
          <a:xfrm>
            <a:off x="5150400" y="1417100"/>
            <a:ext cx="36888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Roboto Light"/>
                <a:ea typeface="Roboto Light"/>
                <a:cs typeface="Roboto Light"/>
                <a:sym typeface="Roboto Light"/>
              </a:rPr>
              <a:t>Inject and detect anomalous</a:t>
            </a:r>
            <a:br>
              <a:rPr lang="en" sz="2900"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2900">
                <a:latin typeface="Roboto Light"/>
                <a:ea typeface="Roboto Light"/>
                <a:cs typeface="Roboto Light"/>
                <a:sym typeface="Roboto Light"/>
              </a:rPr>
              <a:t>simulations  </a:t>
            </a:r>
            <a:endParaRPr sz="3700"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