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Nixie One"/>
      <p:regular r:id="rId32"/>
    </p:embeddedFont>
    <p:embeddedFont>
      <p:font typeface="Helvetica Neue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HelveticaNeue-regular.fntdata"/><Relationship Id="rId10" Type="http://schemas.openxmlformats.org/officeDocument/2006/relationships/slide" Target="slides/slide4.xml"/><Relationship Id="rId32" Type="http://schemas.openxmlformats.org/officeDocument/2006/relationships/font" Target="fonts/NixieOne-regular.fntdata"/><Relationship Id="rId13" Type="http://schemas.openxmlformats.org/officeDocument/2006/relationships/slide" Target="slides/slide7.xml"/><Relationship Id="rId35" Type="http://schemas.openxmlformats.org/officeDocument/2006/relationships/font" Target="fonts/HelveticaNeue-italic.fntdata"/><Relationship Id="rId12" Type="http://schemas.openxmlformats.org/officeDocument/2006/relationships/slide" Target="slides/slide6.xml"/><Relationship Id="rId34" Type="http://schemas.openxmlformats.org/officeDocument/2006/relationships/font" Target="fonts/HelveticaNeue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HelveticaNeue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d20d5fa5c4_1_4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d20d5fa5c4_1_4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cd63b402a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cd63b402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cd63b402a8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cd63b402a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cd63b402a8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cd63b402a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cd63b402a8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cd63b402a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cd63b402a8_0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cd63b402a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cd63b402a8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cd63b402a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cd63b402a8_0_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cd63b402a8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d20d5fa5c4_1_41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d20d5fa5c4_1_4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d22b9a987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d22b9a987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d22b9a987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d22b9a987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d4262b21fe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d4262b21fe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d22b9a987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d22b9a987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d4262b21fe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d4262b21fe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d20d5fa5c4_1_41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d20d5fa5c4_1_4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d20d5fa5c4_1_41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d20d5fa5c4_1_4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d20d5fa5c4_1_41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d20d5fa5c4_1_4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d4262b21fe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d4262b21fe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d4262b21fe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d4262b21fe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4262b21fe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4262b21fe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d4262b21fe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d4262b21fe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d4262b21fe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d4262b21fe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d20d5fa5c4_1_4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d20d5fa5c4_1_4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4262b21fe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4262b21fe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d20d5fa5c4_1_41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d20d5fa5c4_1_4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flipH="1" rot="10800000">
            <a:off x="3919993" y="3977033"/>
            <a:ext cx="1303500" cy="11283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56;p14"/>
          <p:cNvSpPr/>
          <p:nvPr/>
        </p:nvSpPr>
        <p:spPr>
          <a:xfrm rot="5400000">
            <a:off x="3809057" y="-81000"/>
            <a:ext cx="1525500" cy="1761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14"/>
          <p:cNvSpPr txBox="1"/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8" name="Google Shape;58;p14"/>
          <p:cNvSpPr/>
          <p:nvPr/>
        </p:nvSpPr>
        <p:spPr>
          <a:xfrm flipH="1" rot="10800000">
            <a:off x="2809875" y="-172875"/>
            <a:ext cx="1111500" cy="962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 flipH="1" rot="10800000">
            <a:off x="3602723" y="1360109"/>
            <a:ext cx="493800" cy="427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 flipH="1" rot="10800000">
            <a:off x="5278915" y="855279"/>
            <a:ext cx="944700" cy="818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 flipH="1" rot="10800000">
            <a:off x="5365799" y="352324"/>
            <a:ext cx="493800" cy="4272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" name="Google Shape;62;p14"/>
          <p:cNvGrpSpPr/>
          <p:nvPr/>
        </p:nvGrpSpPr>
        <p:grpSpPr>
          <a:xfrm>
            <a:off x="5549153" y="1029780"/>
            <a:ext cx="404640" cy="374059"/>
            <a:chOff x="5975075" y="2327500"/>
            <a:chExt cx="420100" cy="388350"/>
          </a:xfrm>
        </p:grpSpPr>
        <p:sp>
          <p:nvSpPr>
            <p:cNvPr id="63" name="Google Shape;63;p14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14"/>
          <p:cNvSpPr/>
          <p:nvPr/>
        </p:nvSpPr>
        <p:spPr>
          <a:xfrm>
            <a:off x="3253021" y="113273"/>
            <a:ext cx="225085" cy="38996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" name="Google Shape;66;p14"/>
          <p:cNvGrpSpPr/>
          <p:nvPr/>
        </p:nvGrpSpPr>
        <p:grpSpPr>
          <a:xfrm>
            <a:off x="4380526" y="515192"/>
            <a:ext cx="382958" cy="607111"/>
            <a:chOff x="6718575" y="2318625"/>
            <a:chExt cx="256950" cy="407375"/>
          </a:xfrm>
        </p:grpSpPr>
        <p:sp>
          <p:nvSpPr>
            <p:cNvPr id="67" name="Google Shape;67;p1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Google Shape;75;p14"/>
          <p:cNvGrpSpPr/>
          <p:nvPr/>
        </p:nvGrpSpPr>
        <p:grpSpPr>
          <a:xfrm>
            <a:off x="3199464" y="902959"/>
            <a:ext cx="395018" cy="403297"/>
            <a:chOff x="3951850" y="2985350"/>
            <a:chExt cx="407950" cy="416500"/>
          </a:xfrm>
        </p:grpSpPr>
        <p:sp>
          <p:nvSpPr>
            <p:cNvPr id="76" name="Google Shape;76;p14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4"/>
          <p:cNvSpPr/>
          <p:nvPr/>
        </p:nvSpPr>
        <p:spPr>
          <a:xfrm flipH="1" rot="10800000">
            <a:off x="5010533" y="4576648"/>
            <a:ext cx="1032900" cy="8946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/>
          <p:nvPr/>
        </p:nvSpPr>
        <p:spPr>
          <a:xfrm flipH="1" rot="10800000">
            <a:off x="5133679" y="4056450"/>
            <a:ext cx="540000" cy="467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/>
          <p:nvPr/>
        </p:nvSpPr>
        <p:spPr>
          <a:xfrm flipH="1" rot="10800000">
            <a:off x="3101709" y="3629719"/>
            <a:ext cx="1032900" cy="89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 flipH="1" rot="10800000">
            <a:off x="3530384" y="4576662"/>
            <a:ext cx="452100" cy="391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5370705" y="4867761"/>
            <a:ext cx="312503" cy="31248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14"/>
          <p:cNvGrpSpPr/>
          <p:nvPr/>
        </p:nvGrpSpPr>
        <p:grpSpPr>
          <a:xfrm>
            <a:off x="5772008" y="4056440"/>
            <a:ext cx="573943" cy="550550"/>
            <a:chOff x="5241175" y="4959100"/>
            <a:chExt cx="539775" cy="517775"/>
          </a:xfrm>
        </p:grpSpPr>
        <p:sp>
          <p:nvSpPr>
            <p:cNvPr id="86" name="Google Shape;86;p1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14"/>
          <p:cNvSpPr/>
          <p:nvPr/>
        </p:nvSpPr>
        <p:spPr>
          <a:xfrm>
            <a:off x="3429208" y="3904791"/>
            <a:ext cx="377839" cy="343685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p15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Google Shape;96;p15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7" name="Google Shape;97;p15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Google Shape;102;p15"/>
          <p:cNvGrpSpPr/>
          <p:nvPr/>
        </p:nvGrpSpPr>
        <p:grpSpPr>
          <a:xfrm>
            <a:off x="996359" y="1070668"/>
            <a:ext cx="351204" cy="324661"/>
            <a:chOff x="5975075" y="2327500"/>
            <a:chExt cx="420100" cy="388350"/>
          </a:xfrm>
        </p:grpSpPr>
        <p:sp>
          <p:nvSpPr>
            <p:cNvPr id="103" name="Google Shape;103;p15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" name="Google Shape;105;p15"/>
          <p:cNvSpPr/>
          <p:nvPr/>
        </p:nvSpPr>
        <p:spPr>
          <a:xfrm>
            <a:off x="393600" y="334662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" name="Google Shape;106;p15"/>
          <p:cNvGrpSpPr/>
          <p:nvPr/>
        </p:nvGrpSpPr>
        <p:grpSpPr>
          <a:xfrm>
            <a:off x="305253" y="553856"/>
            <a:ext cx="247469" cy="392302"/>
            <a:chOff x="6718575" y="2318625"/>
            <a:chExt cx="256950" cy="407375"/>
          </a:xfrm>
        </p:grpSpPr>
        <p:sp>
          <p:nvSpPr>
            <p:cNvPr id="107" name="Google Shape;107;p15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5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116" name="Google Shape;116;p15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15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5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" name="Google Shape;125;p15"/>
          <p:cNvGrpSpPr/>
          <p:nvPr/>
        </p:nvGrpSpPr>
        <p:grpSpPr>
          <a:xfrm>
            <a:off x="-50285" y="1452794"/>
            <a:ext cx="624844" cy="599376"/>
            <a:chOff x="5241175" y="4959100"/>
            <a:chExt cx="539775" cy="517775"/>
          </a:xfrm>
        </p:grpSpPr>
        <p:sp>
          <p:nvSpPr>
            <p:cNvPr id="126" name="Google Shape;126;p1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" name="Google Shape;132;p15"/>
          <p:cNvSpPr/>
          <p:nvPr/>
        </p:nvSpPr>
        <p:spPr>
          <a:xfrm>
            <a:off x="47199" y="4430470"/>
            <a:ext cx="505231" cy="459562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/>
          <p:nvPr/>
        </p:nvSpPr>
        <p:spPr>
          <a:xfrm flipH="1" rot="10800000">
            <a:off x="-94969" y="619169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16"/>
          <p:cNvSpPr/>
          <p:nvPr/>
        </p:nvSpPr>
        <p:spPr>
          <a:xfrm rot="5400000">
            <a:off x="499599" y="1905237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16"/>
          <p:cNvSpPr txBox="1"/>
          <p:nvPr>
            <p:ph idx="1" type="body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137" name="Google Shape;137;p16"/>
          <p:cNvSpPr/>
          <p:nvPr/>
        </p:nvSpPr>
        <p:spPr>
          <a:xfrm flipH="1" rot="10800000">
            <a:off x="-123826" y="28115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6"/>
          <p:cNvSpPr/>
          <p:nvPr/>
        </p:nvSpPr>
        <p:spPr>
          <a:xfrm flipH="1" rot="10800000">
            <a:off x="638175" y="3192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6"/>
          <p:cNvSpPr/>
          <p:nvPr/>
        </p:nvSpPr>
        <p:spPr>
          <a:xfrm flipH="1" rot="10800000">
            <a:off x="752474" y="120180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6"/>
          <p:cNvSpPr/>
          <p:nvPr/>
        </p:nvSpPr>
        <p:spPr>
          <a:xfrm flipH="1" rot="10800000">
            <a:off x="657225" y="4380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" name="Google Shape;141;p16"/>
          <p:cNvGrpSpPr/>
          <p:nvPr/>
        </p:nvGrpSpPr>
        <p:grpSpPr>
          <a:xfrm>
            <a:off x="986834" y="1394518"/>
            <a:ext cx="351204" cy="324661"/>
            <a:chOff x="5975075" y="2327500"/>
            <a:chExt cx="420100" cy="388350"/>
          </a:xfrm>
        </p:grpSpPr>
        <p:sp>
          <p:nvSpPr>
            <p:cNvPr id="142" name="Google Shape;142;p1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6"/>
          <p:cNvSpPr/>
          <p:nvPr/>
        </p:nvSpPr>
        <p:spPr>
          <a:xfrm>
            <a:off x="203100" y="30227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" name="Google Shape;145;p16"/>
          <p:cNvGrpSpPr/>
          <p:nvPr/>
        </p:nvGrpSpPr>
        <p:grpSpPr>
          <a:xfrm>
            <a:off x="295728" y="877706"/>
            <a:ext cx="247469" cy="392302"/>
            <a:chOff x="6718575" y="2318625"/>
            <a:chExt cx="256950" cy="407375"/>
          </a:xfrm>
        </p:grpSpPr>
        <p:sp>
          <p:nvSpPr>
            <p:cNvPr id="146" name="Google Shape;146;p1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" name="Google Shape;154;p16"/>
          <p:cNvGrpSpPr/>
          <p:nvPr/>
        </p:nvGrpSpPr>
        <p:grpSpPr>
          <a:xfrm>
            <a:off x="1229484" y="3310481"/>
            <a:ext cx="342882" cy="350068"/>
            <a:chOff x="3951850" y="2985350"/>
            <a:chExt cx="407950" cy="416500"/>
          </a:xfrm>
        </p:grpSpPr>
        <p:sp>
          <p:nvSpPr>
            <p:cNvPr id="155" name="Google Shape;155;p1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" name="Google Shape;159;p16"/>
          <p:cNvSpPr/>
          <p:nvPr/>
        </p:nvSpPr>
        <p:spPr>
          <a:xfrm flipH="1" rot="10800000">
            <a:off x="542924" y="36121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 flipH="1" rot="10800000">
            <a:off x="729000" y="424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 flipH="1" rot="10800000">
            <a:off x="-115052" y="3996025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"/>
          <p:cNvSpPr/>
          <p:nvPr/>
        </p:nvSpPr>
        <p:spPr>
          <a:xfrm flipH="1" rot="10800000">
            <a:off x="411200" y="2586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828838" y="38432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16"/>
          <p:cNvGrpSpPr/>
          <p:nvPr/>
        </p:nvGrpSpPr>
        <p:grpSpPr>
          <a:xfrm>
            <a:off x="67092" y="1681690"/>
            <a:ext cx="455624" cy="437054"/>
            <a:chOff x="5241175" y="4959100"/>
            <a:chExt cx="539775" cy="517775"/>
          </a:xfrm>
        </p:grpSpPr>
        <p:sp>
          <p:nvSpPr>
            <p:cNvPr id="165" name="Google Shape;165;p1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16"/>
          <p:cNvSpPr/>
          <p:nvPr/>
        </p:nvSpPr>
        <p:spPr>
          <a:xfrm>
            <a:off x="144926" y="4214500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6"/>
          <p:cNvSpPr txBox="1"/>
          <p:nvPr/>
        </p:nvSpPr>
        <p:spPr>
          <a:xfrm>
            <a:off x="94000" y="19295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20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73" name="Google Shape;173;p1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p17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p17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78" name="Google Shape;178;p17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Font typeface="Muli"/>
              <a:buChar char="◇"/>
              <a:defRPr>
                <a:latin typeface="Muli"/>
                <a:ea typeface="Muli"/>
                <a:cs typeface="Muli"/>
                <a:sym typeface="Muli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79" name="Google Shape;179;p17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7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7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7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7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7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" name="Google Shape;187;p17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88" name="Google Shape;188;p1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" name="Google Shape;190;p17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7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2" name="Google Shape;192;p17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193" name="Google Shape;193;p1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" name="Google Shape;199;p17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0" name="Google Shape;200;p17"/>
          <p:cNvGrpSpPr/>
          <p:nvPr/>
        </p:nvGrpSpPr>
        <p:grpSpPr>
          <a:xfrm>
            <a:off x="904277" y="515192"/>
            <a:ext cx="382958" cy="607111"/>
            <a:chOff x="6718575" y="2318625"/>
            <a:chExt cx="256950" cy="407375"/>
          </a:xfrm>
        </p:grpSpPr>
        <p:sp>
          <p:nvSpPr>
            <p:cNvPr id="201" name="Google Shape;201;p1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" name="Google Shape;209;p17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10" name="Google Shape;210;p1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" name="Google Shape;214;p17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p18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p18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19" name="Google Shape;219;p18"/>
          <p:cNvSpPr txBox="1"/>
          <p:nvPr>
            <p:ph idx="1" type="body"/>
          </p:nvPr>
        </p:nvSpPr>
        <p:spPr>
          <a:xfrm>
            <a:off x="1734000" y="2414450"/>
            <a:ext cx="26673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0" name="Google Shape;220;p18"/>
          <p:cNvSpPr txBox="1"/>
          <p:nvPr>
            <p:ph idx="2" type="body"/>
          </p:nvPr>
        </p:nvSpPr>
        <p:spPr>
          <a:xfrm>
            <a:off x="4562088" y="2414450"/>
            <a:ext cx="26673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1" name="Google Shape;221;p18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8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8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5" name="Google Shape;225;p18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26" name="Google Shape;226;p1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" name="Google Shape;228;p18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9" name="Google Shape;229;p18"/>
          <p:cNvGrpSpPr/>
          <p:nvPr/>
        </p:nvGrpSpPr>
        <p:grpSpPr>
          <a:xfrm>
            <a:off x="904277" y="515192"/>
            <a:ext cx="382958" cy="607111"/>
            <a:chOff x="6718575" y="2318625"/>
            <a:chExt cx="256950" cy="407375"/>
          </a:xfrm>
        </p:grpSpPr>
        <p:sp>
          <p:nvSpPr>
            <p:cNvPr id="230" name="Google Shape;230;p1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" name="Google Shape;238;p18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39" name="Google Shape;239;p1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3" name="Google Shape;243;p18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8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8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8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8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8" name="Google Shape;248;p18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249" name="Google Shape;249;p1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5" name="Google Shape;255;p18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Google Shape;259;p19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60" name="Google Shape;260;p19"/>
          <p:cNvSpPr txBox="1"/>
          <p:nvPr>
            <p:ph idx="1" type="body"/>
          </p:nvPr>
        </p:nvSpPr>
        <p:spPr>
          <a:xfrm>
            <a:off x="1732700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1" name="Google Shape;261;p19"/>
          <p:cNvSpPr txBox="1"/>
          <p:nvPr>
            <p:ph idx="2" type="body"/>
          </p:nvPr>
        </p:nvSpPr>
        <p:spPr>
          <a:xfrm>
            <a:off x="4020972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2" name="Google Shape;262;p19"/>
          <p:cNvSpPr txBox="1"/>
          <p:nvPr>
            <p:ph idx="3" type="body"/>
          </p:nvPr>
        </p:nvSpPr>
        <p:spPr>
          <a:xfrm>
            <a:off x="6309245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3" name="Google Shape;263;p19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9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9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9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7" name="Google Shape;267;p19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68" name="Google Shape;268;p1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0" name="Google Shape;270;p19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1" name="Google Shape;271;p19"/>
          <p:cNvGrpSpPr/>
          <p:nvPr/>
        </p:nvGrpSpPr>
        <p:grpSpPr>
          <a:xfrm>
            <a:off x="904277" y="515192"/>
            <a:ext cx="382958" cy="607111"/>
            <a:chOff x="6718575" y="2318625"/>
            <a:chExt cx="256950" cy="407375"/>
          </a:xfrm>
        </p:grpSpPr>
        <p:sp>
          <p:nvSpPr>
            <p:cNvPr id="272" name="Google Shape;272;p1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" name="Google Shape;280;p19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81" name="Google Shape;281;p1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5" name="Google Shape;285;p19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8" name="Google Shape;288;p20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9" name="Google Shape;289;p20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90" name="Google Shape;290;p20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0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0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0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4" name="Google Shape;294;p20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95" name="Google Shape;295;p20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7" name="Google Shape;297;p20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8" name="Google Shape;298;p20"/>
          <p:cNvGrpSpPr/>
          <p:nvPr/>
        </p:nvGrpSpPr>
        <p:grpSpPr>
          <a:xfrm>
            <a:off x="904277" y="515192"/>
            <a:ext cx="382958" cy="607111"/>
            <a:chOff x="6718575" y="2318625"/>
            <a:chExt cx="256950" cy="407375"/>
          </a:xfrm>
        </p:grpSpPr>
        <p:sp>
          <p:nvSpPr>
            <p:cNvPr id="299" name="Google Shape;299;p2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" name="Google Shape;307;p20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308" name="Google Shape;308;p2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2" name="Google Shape;312;p20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0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0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0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0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7" name="Google Shape;317;p20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318" name="Google Shape;318;p2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4" name="Google Shape;324;p20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0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8" name="Google Shape;328;p21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9" name="Google Shape;329;p2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330" name="Google Shape;330;p21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1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1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1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4" name="Google Shape;334;p21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335" name="Google Shape;335;p21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7" name="Google Shape;337;p21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8" name="Google Shape;338;p21"/>
          <p:cNvGrpSpPr/>
          <p:nvPr/>
        </p:nvGrpSpPr>
        <p:grpSpPr>
          <a:xfrm>
            <a:off x="904277" y="515192"/>
            <a:ext cx="382958" cy="607111"/>
            <a:chOff x="6718575" y="2318625"/>
            <a:chExt cx="256950" cy="407375"/>
          </a:xfrm>
        </p:grpSpPr>
        <p:sp>
          <p:nvSpPr>
            <p:cNvPr id="339" name="Google Shape;339;p21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" name="Google Shape;347;p21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348" name="Google Shape;348;p21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21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1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1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1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1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7" name="Google Shape;357;p21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358" name="Google Shape;358;p21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4" name="Google Shape;364;p21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1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2"/>
          <p:cNvSpPr/>
          <p:nvPr/>
        </p:nvSpPr>
        <p:spPr>
          <a:xfrm flipH="1" rot="10800000">
            <a:off x="8218352" y="4121459"/>
            <a:ext cx="685200" cy="5934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8" name="Google Shape;368;p22"/>
          <p:cNvSpPr/>
          <p:nvPr/>
        </p:nvSpPr>
        <p:spPr>
          <a:xfrm rot="5400000">
            <a:off x="388487" y="105212"/>
            <a:ext cx="944100" cy="10902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9" name="Google Shape;369;p22"/>
          <p:cNvSpPr/>
          <p:nvPr/>
        </p:nvSpPr>
        <p:spPr>
          <a:xfrm flipH="1" rot="10800000">
            <a:off x="-123825" y="847792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2"/>
          <p:cNvSpPr/>
          <p:nvPr/>
        </p:nvSpPr>
        <p:spPr>
          <a:xfrm flipH="1" rot="10800000">
            <a:off x="503116" y="1161450"/>
            <a:ext cx="352800" cy="305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2"/>
          <p:cNvSpPr/>
          <p:nvPr/>
        </p:nvSpPr>
        <p:spPr>
          <a:xfrm flipH="1" rot="10800000">
            <a:off x="1208424" y="-131812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2"/>
          <p:cNvSpPr/>
          <p:nvPr/>
        </p:nvSpPr>
        <p:spPr>
          <a:xfrm flipH="1" rot="10800000">
            <a:off x="247753" y="49693"/>
            <a:ext cx="295200" cy="255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2"/>
          <p:cNvSpPr/>
          <p:nvPr/>
        </p:nvSpPr>
        <p:spPr>
          <a:xfrm flipH="1" rot="10800000">
            <a:off x="8763568" y="4485979"/>
            <a:ext cx="543000" cy="470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2"/>
          <p:cNvSpPr/>
          <p:nvPr/>
        </p:nvSpPr>
        <p:spPr>
          <a:xfrm flipH="1" rot="10800000">
            <a:off x="8523810" y="4741100"/>
            <a:ext cx="284100" cy="2457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2"/>
          <p:cNvSpPr/>
          <p:nvPr/>
        </p:nvSpPr>
        <p:spPr>
          <a:xfrm flipH="1" rot="10800000">
            <a:off x="8322785" y="3628023"/>
            <a:ext cx="543000" cy="470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2"/>
          <p:cNvSpPr/>
          <p:nvPr/>
        </p:nvSpPr>
        <p:spPr>
          <a:xfrm flipH="1" rot="10800000">
            <a:off x="8763569" y="4009882"/>
            <a:ext cx="237600" cy="205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2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0E293C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Relationship Id="rId4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drive.google.com/file/d/1fXCU7CWSvwvNAs4BMA1gZslf7ThUjzI3/view" TargetMode="External"/><Relationship Id="rId4" Type="http://schemas.openxmlformats.org/officeDocument/2006/relationships/image" Target="../media/image25.jpg"/><Relationship Id="rId10" Type="http://schemas.openxmlformats.org/officeDocument/2006/relationships/image" Target="../media/image31.png"/><Relationship Id="rId9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33.png"/><Relationship Id="rId7" Type="http://schemas.openxmlformats.org/officeDocument/2006/relationships/hyperlink" Target="http://drive.google.com/file/d/1INEBn-mlQxfeWahUT2wnTI6TqZn8q53n/view" TargetMode="External"/><Relationship Id="rId8" Type="http://schemas.openxmlformats.org/officeDocument/2006/relationships/image" Target="../media/image2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robosubla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9.png"/><Relationship Id="rId7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23"/>
          <p:cNvPicPr preferRelativeResize="0"/>
          <p:nvPr/>
        </p:nvPicPr>
        <p:blipFill rotWithShape="1">
          <a:blip r:embed="rId3">
            <a:alphaModFix/>
          </a:blip>
          <a:srcRect b="-7723" l="-13126" r="-2320" t="-7723"/>
          <a:stretch/>
        </p:blipFill>
        <p:spPr>
          <a:xfrm>
            <a:off x="5587999" y="0"/>
            <a:ext cx="3556001" cy="211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3"/>
          <p:cNvSpPr txBox="1"/>
          <p:nvPr>
            <p:ph idx="4294967295" type="ctrTitle"/>
          </p:nvPr>
        </p:nvSpPr>
        <p:spPr>
          <a:xfrm>
            <a:off x="1177800" y="1340100"/>
            <a:ext cx="6788400" cy="246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Senior Design Capstone Project: </a:t>
            </a:r>
            <a:r>
              <a:rPr lang="en" sz="5200">
                <a:solidFill>
                  <a:srgbClr val="FFFF00"/>
                </a:solidFill>
              </a:rPr>
              <a:t>RoboSub</a:t>
            </a:r>
            <a:endParaRPr sz="5200">
              <a:solidFill>
                <a:srgbClr val="FFFF00"/>
              </a:solidFill>
            </a:endParaRPr>
          </a:p>
        </p:txBody>
      </p:sp>
      <p:sp>
        <p:nvSpPr>
          <p:cNvPr id="384" name="Google Shape;384;p23"/>
          <p:cNvSpPr txBox="1"/>
          <p:nvPr/>
        </p:nvSpPr>
        <p:spPr>
          <a:xfrm>
            <a:off x="292600" y="3881400"/>
            <a:ext cx="7884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By: Albert Chew, Gabriela Cortes-Mejia, Heriberto Gonzalez, Ricardo Medina, Horacio Mondragon, Brandon Pham, Sana Shaikh, Wilson Weng, Kevin Williams</a:t>
            </a: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Advisor: Richard Cross								Liaison: Mark Tufenkjian</a:t>
            </a: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 txBox="1"/>
          <p:nvPr>
            <p:ph type="title"/>
          </p:nvPr>
        </p:nvSpPr>
        <p:spPr>
          <a:xfrm>
            <a:off x="1739725" y="726825"/>
            <a:ext cx="57921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Thruster Movement</a:t>
            </a:r>
            <a:endParaRPr sz="3200"/>
          </a:p>
        </p:txBody>
      </p:sp>
      <p:sp>
        <p:nvSpPr>
          <p:cNvPr id="465" name="Google Shape;465;p32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6" name="Google Shape;4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425" y="1263764"/>
            <a:ext cx="2828925" cy="180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2"/>
          <p:cNvPicPr preferRelativeResize="0"/>
          <p:nvPr/>
        </p:nvPicPr>
        <p:blipFill rotWithShape="1">
          <a:blip r:embed="rId4">
            <a:alphaModFix/>
          </a:blip>
          <a:srcRect b="0" l="5601" r="5343" t="0"/>
          <a:stretch/>
        </p:blipFill>
        <p:spPr>
          <a:xfrm>
            <a:off x="6017425" y="3212050"/>
            <a:ext cx="2828926" cy="169780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32"/>
          <p:cNvSpPr txBox="1"/>
          <p:nvPr>
            <p:ph idx="1" type="body"/>
          </p:nvPr>
        </p:nvSpPr>
        <p:spPr>
          <a:xfrm>
            <a:off x="1183100" y="1569404"/>
            <a:ext cx="4397400" cy="28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Thruster Movement:</a:t>
            </a:r>
            <a:endParaRPr sz="1800">
              <a:solidFill>
                <a:srgbClr val="FFFF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The red circles represent Roll, while the blue circles represent Pitch. The front and back thrusters are grouped together​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The PID controllers will help balance the sub if it tips up or down. The arrows represent the direction the sub will move while balancing 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3"/>
          <p:cNvSpPr txBox="1"/>
          <p:nvPr>
            <p:ph type="title"/>
          </p:nvPr>
        </p:nvSpPr>
        <p:spPr>
          <a:xfrm>
            <a:off x="1614100" y="771375"/>
            <a:ext cx="74112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Angled Thruster Movement</a:t>
            </a:r>
            <a:endParaRPr/>
          </a:p>
        </p:txBody>
      </p:sp>
      <p:sp>
        <p:nvSpPr>
          <p:cNvPr id="474" name="Google Shape;474;p33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5" name="Google Shape;4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374" y="1519100"/>
            <a:ext cx="6161250" cy="34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4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1" name="Google Shape;4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5" y="0"/>
            <a:ext cx="91304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7" name="Google Shape;48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225" y="-75"/>
            <a:ext cx="91792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6"/>
          <p:cNvSpPr txBox="1"/>
          <p:nvPr>
            <p:ph type="title"/>
          </p:nvPr>
        </p:nvSpPr>
        <p:spPr>
          <a:xfrm>
            <a:off x="116250" y="2320275"/>
            <a:ext cx="5535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Code Flowchart</a:t>
            </a:r>
            <a:endParaRPr sz="3300"/>
          </a:p>
        </p:txBody>
      </p:sp>
      <p:sp>
        <p:nvSpPr>
          <p:cNvPr id="493" name="Google Shape;493;p3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4" name="Google Shape;49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6695" y="100750"/>
            <a:ext cx="5338281" cy="494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7"/>
          <p:cNvSpPr txBox="1"/>
          <p:nvPr>
            <p:ph type="title"/>
          </p:nvPr>
        </p:nvSpPr>
        <p:spPr>
          <a:xfrm>
            <a:off x="1732700" y="973600"/>
            <a:ext cx="69159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Graphical User Interface</a:t>
            </a:r>
            <a:endParaRPr sz="3600"/>
          </a:p>
        </p:txBody>
      </p:sp>
      <p:sp>
        <p:nvSpPr>
          <p:cNvPr id="500" name="Google Shape;500;p37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1" name="Google Shape;501;p37"/>
          <p:cNvSpPr txBox="1"/>
          <p:nvPr>
            <p:ph idx="1" type="body"/>
          </p:nvPr>
        </p:nvSpPr>
        <p:spPr>
          <a:xfrm>
            <a:off x="1655200" y="1514700"/>
            <a:ext cx="5721900" cy="12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GUI</a:t>
            </a:r>
            <a:r>
              <a:rPr lang="en" sz="1800">
                <a:solidFill>
                  <a:srgbClr val="FFFF00"/>
                </a:solidFill>
              </a:rPr>
              <a:t>:</a:t>
            </a:r>
            <a:endParaRPr sz="1800">
              <a:solidFill>
                <a:srgbClr val="FFFF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Representation of RoboSub thrusters with a user interface coded in python</a:t>
            </a:r>
            <a:r>
              <a:rPr lang="en" sz="1600">
                <a:solidFill>
                  <a:schemeClr val="lt1"/>
                </a:solidFill>
              </a:rPr>
              <a:t> 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◇"/>
            </a:pPr>
            <a:r>
              <a:rPr lang="en" sz="1600">
                <a:solidFill>
                  <a:schemeClr val="lt1"/>
                </a:solidFill>
              </a:rPr>
              <a:t>Simulation motors output.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502" name="Google Shape;5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638" y="2915575"/>
            <a:ext cx="7637026" cy="19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8"/>
          <p:cNvSpPr txBox="1"/>
          <p:nvPr>
            <p:ph type="title"/>
          </p:nvPr>
        </p:nvSpPr>
        <p:spPr>
          <a:xfrm>
            <a:off x="1732700" y="973600"/>
            <a:ext cx="57921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</a:t>
            </a:r>
            <a:endParaRPr/>
          </a:p>
        </p:txBody>
      </p:sp>
      <p:sp>
        <p:nvSpPr>
          <p:cNvPr id="508" name="Google Shape;508;p3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9" name="Google Shape;509;p38"/>
          <p:cNvSpPr txBox="1"/>
          <p:nvPr>
            <p:ph idx="1" type="body"/>
          </p:nvPr>
        </p:nvSpPr>
        <p:spPr>
          <a:xfrm>
            <a:off x="1246500" y="1930588"/>
            <a:ext cx="4397400" cy="20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Prototype</a:t>
            </a:r>
            <a:r>
              <a:rPr lang="en" sz="1800">
                <a:solidFill>
                  <a:srgbClr val="FFFF00"/>
                </a:solidFill>
              </a:rPr>
              <a:t>:</a:t>
            </a:r>
            <a:endParaRPr sz="1800">
              <a:solidFill>
                <a:srgbClr val="FFFF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Built a drone prototype to test PID algorithms and balancing code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A small segment of Arduino Balance code to balance the drone. </a:t>
            </a:r>
            <a:endParaRPr sz="12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510" name="Google Shape;510;p38"/>
          <p:cNvPicPr preferRelativeResize="0"/>
          <p:nvPr/>
        </p:nvPicPr>
        <p:blipFill rotWithShape="1">
          <a:blip r:embed="rId3">
            <a:alphaModFix/>
          </a:blip>
          <a:srcRect b="20192" l="0" r="0" t="3260"/>
          <a:stretch/>
        </p:blipFill>
        <p:spPr>
          <a:xfrm>
            <a:off x="5796300" y="402450"/>
            <a:ext cx="2935925" cy="253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300" y="3042925"/>
            <a:ext cx="2935924" cy="196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9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Planning</a:t>
            </a:r>
            <a:endParaRPr/>
          </a:p>
        </p:txBody>
      </p:sp>
      <p:sp>
        <p:nvSpPr>
          <p:cNvPr id="517" name="Google Shape;517;p39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8" name="Google Shape;518;p39"/>
          <p:cNvSpPr txBox="1"/>
          <p:nvPr>
            <p:ph idx="4294967295" type="body"/>
          </p:nvPr>
        </p:nvSpPr>
        <p:spPr>
          <a:xfrm>
            <a:off x="1299400" y="1466275"/>
            <a:ext cx="6074400" cy="33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Mission Planning Objective</a:t>
            </a:r>
            <a:r>
              <a:rPr lang="en" sz="1800">
                <a:solidFill>
                  <a:srgbClr val="FFFF00"/>
                </a:solidFill>
              </a:rPr>
              <a:t>: </a:t>
            </a:r>
            <a:endParaRPr sz="1800">
              <a:solidFill>
                <a:srgbClr val="FFFF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Implement AI to control the functions of the AUV to clear tasks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Allow the subsystems and hardware to interact and transfer required data so the AUV can complete its current objective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Tasks:</a:t>
            </a:r>
            <a:endParaRPr sz="1800">
              <a:solidFill>
                <a:srgbClr val="FFFF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Establish data that each subsystem requires from others.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Implement the specific actions required for each task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Connect the subsystems through AI with the usage of ROS.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0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ROS and Smach</a:t>
            </a:r>
            <a:endParaRPr/>
          </a:p>
        </p:txBody>
      </p:sp>
      <p:pic>
        <p:nvPicPr>
          <p:cNvPr id="524" name="Google Shape;52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9650" y="276325"/>
            <a:ext cx="2886075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40"/>
          <p:cNvSpPr txBox="1"/>
          <p:nvPr/>
        </p:nvSpPr>
        <p:spPr>
          <a:xfrm>
            <a:off x="1251800" y="1562350"/>
            <a:ext cx="48078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Robot Operating System:</a:t>
            </a:r>
            <a:r>
              <a:rPr lang="en" sz="1800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endParaRPr sz="1800">
              <a:solidFill>
                <a:srgbClr val="FFFF00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◇"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Libraries and tools to help with the development of robot applications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◇"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Publishers &amp; Subscribers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￭"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Publishers continually broadcasts a message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￭"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Subscribers listen in to receive messages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Smach:</a:t>
            </a:r>
            <a:endParaRPr sz="1800">
              <a:solidFill>
                <a:srgbClr val="FFFF00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◇"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ROS package used for complex plans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◇"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Example given is a state machine flow chart showing different states with transitions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◇"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Written in python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025" y="0"/>
            <a:ext cx="8473824" cy="46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41"/>
          <p:cNvSpPr/>
          <p:nvPr/>
        </p:nvSpPr>
        <p:spPr>
          <a:xfrm>
            <a:off x="2444925" y="239550"/>
            <a:ext cx="1698000" cy="2466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2" name="Google Shape;532;p41"/>
          <p:cNvSpPr txBox="1"/>
          <p:nvPr>
            <p:ph type="title"/>
          </p:nvPr>
        </p:nvSpPr>
        <p:spPr>
          <a:xfrm>
            <a:off x="1756325" y="0"/>
            <a:ext cx="51369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General Flowchart</a:t>
            </a:r>
            <a:endParaRPr b="1"/>
          </a:p>
        </p:txBody>
      </p:sp>
      <p:sp>
        <p:nvSpPr>
          <p:cNvPr id="533" name="Google Shape;533;p41"/>
          <p:cNvSpPr txBox="1"/>
          <p:nvPr/>
        </p:nvSpPr>
        <p:spPr>
          <a:xfrm>
            <a:off x="0" y="46180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Nixie One"/>
                <a:ea typeface="Nixie One"/>
                <a:cs typeface="Nixie One"/>
                <a:sym typeface="Nixie One"/>
              </a:rPr>
              <a:t>Wilson Weng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 txBox="1"/>
          <p:nvPr>
            <p:ph type="title"/>
          </p:nvPr>
        </p:nvSpPr>
        <p:spPr>
          <a:xfrm>
            <a:off x="2839775" y="139725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Robosub</a:t>
            </a:r>
            <a:endParaRPr/>
          </a:p>
        </p:txBody>
      </p:sp>
      <p:sp>
        <p:nvSpPr>
          <p:cNvPr id="390" name="Google Shape;390;p24"/>
          <p:cNvSpPr txBox="1"/>
          <p:nvPr>
            <p:ph idx="1" type="body"/>
          </p:nvPr>
        </p:nvSpPr>
        <p:spPr>
          <a:xfrm>
            <a:off x="2839775" y="680400"/>
            <a:ext cx="5829900" cy="15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◇"/>
            </a:pPr>
            <a:r>
              <a:rPr lang="en" sz="1600"/>
              <a:t>Purpose - To foster ties between young engineers and the organizations developing AUV technologies.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◇"/>
            </a:pPr>
            <a:r>
              <a:rPr lang="en" sz="1600"/>
              <a:t>Competition Goal - Design an Autonomous Underwater Vehicle (AUV) demonstrate its autonomy by completing a series of tasks. 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4"/>
          <p:cNvSpPr txBox="1"/>
          <p:nvPr/>
        </p:nvSpPr>
        <p:spPr>
          <a:xfrm>
            <a:off x="143775" y="2283450"/>
            <a:ext cx="7203000" cy="277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92" name="Google Shape;3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7051" y="2794109"/>
            <a:ext cx="2785900" cy="1856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4125" y="4051503"/>
            <a:ext cx="3367175" cy="826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2813" y="2571750"/>
            <a:ext cx="2023975" cy="12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5652" y="2907170"/>
            <a:ext cx="3367173" cy="11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43925" y="4074425"/>
            <a:ext cx="171450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4"/>
          <p:cNvSpPr txBox="1"/>
          <p:nvPr/>
        </p:nvSpPr>
        <p:spPr>
          <a:xfrm>
            <a:off x="143775" y="2395225"/>
            <a:ext cx="2861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Muli"/>
                <a:ea typeface="Muli"/>
                <a:cs typeface="Muli"/>
                <a:sym typeface="Muli"/>
              </a:rPr>
              <a:t>Competition Sponsors:</a:t>
            </a:r>
            <a:endParaRPr sz="1700"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2"/>
          <p:cNvSpPr/>
          <p:nvPr/>
        </p:nvSpPr>
        <p:spPr>
          <a:xfrm>
            <a:off x="2383050" y="66600"/>
            <a:ext cx="6309600" cy="584700"/>
          </a:xfrm>
          <a:prstGeom prst="rect">
            <a:avLst/>
          </a:prstGeom>
          <a:solidFill>
            <a:srgbClr val="0E293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  <a:latin typeface="Nixie One"/>
                <a:ea typeface="Nixie One"/>
                <a:cs typeface="Nixie One"/>
                <a:sym typeface="Nixie One"/>
              </a:rPr>
              <a:t>State Charts</a:t>
            </a:r>
            <a:endParaRPr sz="4000">
              <a:solidFill>
                <a:schemeClr val="accent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539" name="Google Shape;53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87725"/>
            <a:ext cx="9144001" cy="3568042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42"/>
          <p:cNvSpPr txBox="1"/>
          <p:nvPr>
            <p:ph idx="4294967295" type="body"/>
          </p:nvPr>
        </p:nvSpPr>
        <p:spPr>
          <a:xfrm>
            <a:off x="209950" y="2375625"/>
            <a:ext cx="3564300" cy="1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E293C"/>
                </a:solidFill>
              </a:rPr>
              <a:t>Info</a:t>
            </a:r>
            <a:r>
              <a:rPr lang="en" sz="1800">
                <a:solidFill>
                  <a:srgbClr val="0E293C"/>
                </a:solidFill>
              </a:rPr>
              <a:t>:</a:t>
            </a:r>
            <a:endParaRPr sz="1800">
              <a:solidFill>
                <a:srgbClr val="0E293C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93C"/>
              </a:buClr>
              <a:buSzPts val="1100"/>
              <a:buChar char="◇"/>
            </a:pPr>
            <a:r>
              <a:rPr lang="en" sz="1100">
                <a:solidFill>
                  <a:srgbClr val="0E293C"/>
                </a:solidFill>
              </a:rPr>
              <a:t>Charts are placed alongside code in Github</a:t>
            </a:r>
            <a:endParaRPr sz="1100">
              <a:solidFill>
                <a:srgbClr val="0E293C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93C"/>
              </a:buClr>
              <a:buSzPts val="1100"/>
              <a:buChar char="◇"/>
            </a:pPr>
            <a:r>
              <a:rPr lang="en" sz="1100">
                <a:solidFill>
                  <a:srgbClr val="0E293C"/>
                </a:solidFill>
              </a:rPr>
              <a:t>Position_sub is a file that takes data from Computer Vision and transitions into Execute_state</a:t>
            </a:r>
            <a:endParaRPr sz="1100">
              <a:solidFill>
                <a:srgbClr val="0E293C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293C"/>
              </a:buClr>
              <a:buSzPts val="1100"/>
              <a:buChar char="◇"/>
            </a:pPr>
            <a:r>
              <a:rPr lang="en" sz="1100">
                <a:solidFill>
                  <a:srgbClr val="0E293C"/>
                </a:solidFill>
              </a:rPr>
              <a:t>Execute_state is the substates in one file</a:t>
            </a:r>
            <a:endParaRPr sz="1100">
              <a:solidFill>
                <a:srgbClr val="0E293C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93C"/>
              </a:buClr>
              <a:buSzPts val="1300"/>
              <a:buChar char="◇"/>
            </a:pPr>
            <a:r>
              <a:rPr lang="en" sz="1100">
                <a:solidFill>
                  <a:srgbClr val="0E293C"/>
                </a:solidFill>
              </a:rPr>
              <a:t>The arrows are names of transitions between states</a:t>
            </a:r>
            <a:endParaRPr sz="1100">
              <a:solidFill>
                <a:srgbClr val="0E293C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E293C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41" name="Google Shape;541;p42"/>
          <p:cNvSpPr txBox="1"/>
          <p:nvPr/>
        </p:nvSpPr>
        <p:spPr>
          <a:xfrm>
            <a:off x="273825" y="4492200"/>
            <a:ext cx="4262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Nixie One"/>
                <a:ea typeface="Nixie One"/>
                <a:cs typeface="Nixie One"/>
                <a:sym typeface="Nixie One"/>
              </a:rPr>
              <a:t>Wilson Weng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3"/>
          <p:cNvSpPr txBox="1"/>
          <p:nvPr>
            <p:ph type="title"/>
          </p:nvPr>
        </p:nvSpPr>
        <p:spPr>
          <a:xfrm>
            <a:off x="1815025" y="653900"/>
            <a:ext cx="30168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Navigation</a:t>
            </a:r>
            <a:endParaRPr/>
          </a:p>
        </p:txBody>
      </p:sp>
      <p:sp>
        <p:nvSpPr>
          <p:cNvPr id="547" name="Google Shape;547;p43"/>
          <p:cNvSpPr txBox="1"/>
          <p:nvPr>
            <p:ph idx="1" type="body"/>
          </p:nvPr>
        </p:nvSpPr>
        <p:spPr>
          <a:xfrm>
            <a:off x="1522500" y="1299200"/>
            <a:ext cx="6099000" cy="16530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Tasks:</a:t>
            </a:r>
            <a:endParaRPr sz="1800">
              <a:solidFill>
                <a:srgbClr val="FFFF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Connect Sensor to Arduino board/ understand errors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Install and run ROS 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Incorporate ROS on Arduino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Combine sensor code with ROS for creation of ROS nodes which sends data from sensors to Mission Planning</a:t>
            </a:r>
            <a:endParaRPr/>
          </a:p>
        </p:txBody>
      </p:sp>
      <p:sp>
        <p:nvSpPr>
          <p:cNvPr id="548" name="Google Shape;548;p43"/>
          <p:cNvSpPr txBox="1"/>
          <p:nvPr>
            <p:ph idx="2" type="body"/>
          </p:nvPr>
        </p:nvSpPr>
        <p:spPr>
          <a:xfrm>
            <a:off x="1522500" y="2706000"/>
            <a:ext cx="5867400" cy="22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Sonar</a:t>
            </a:r>
            <a:r>
              <a:rPr lang="en" sz="1800">
                <a:solidFill>
                  <a:srgbClr val="FFFF00"/>
                </a:solidFill>
              </a:rPr>
              <a:t> Objective: </a:t>
            </a:r>
            <a:endParaRPr sz="1800">
              <a:solidFill>
                <a:srgbClr val="FFFF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Detect objects underwater and deliver objects distance in a ROS node to controls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Output distance in mm, inches, and confidence score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IMU Objective: </a:t>
            </a:r>
            <a:endParaRPr sz="1800">
              <a:solidFill>
                <a:srgbClr val="FFFF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Determine position and angles that the platform is facing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4"/>
          <p:cNvSpPr txBox="1"/>
          <p:nvPr>
            <p:ph type="title"/>
          </p:nvPr>
        </p:nvSpPr>
        <p:spPr>
          <a:xfrm>
            <a:off x="1725000" y="716525"/>
            <a:ext cx="57921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Vision</a:t>
            </a:r>
            <a:endParaRPr/>
          </a:p>
        </p:txBody>
      </p:sp>
      <p:sp>
        <p:nvSpPr>
          <p:cNvPr id="554" name="Google Shape;554;p44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5" name="Google Shape;555;p44"/>
          <p:cNvSpPr txBox="1"/>
          <p:nvPr>
            <p:ph idx="1" type="body"/>
          </p:nvPr>
        </p:nvSpPr>
        <p:spPr>
          <a:xfrm>
            <a:off x="1516275" y="1195150"/>
            <a:ext cx="7199100" cy="3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Cv </a:t>
            </a:r>
            <a:r>
              <a:rPr lang="en" sz="1800">
                <a:solidFill>
                  <a:srgbClr val="FFFF00"/>
                </a:solidFill>
              </a:rPr>
              <a:t>Objective:</a:t>
            </a:r>
            <a:r>
              <a:rPr lang="en" sz="2000">
                <a:solidFill>
                  <a:srgbClr val="FFFF00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 u="sng">
                <a:solidFill>
                  <a:schemeClr val="lt1"/>
                </a:solidFill>
              </a:rPr>
              <a:t>Object Detection: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￭"/>
            </a:pPr>
            <a:r>
              <a:rPr lang="en">
                <a:solidFill>
                  <a:schemeClr val="lt1"/>
                </a:solidFill>
              </a:rPr>
              <a:t>Be able to detect when an object of interest is present in view of our AUV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 u="sng">
                <a:solidFill>
                  <a:schemeClr val="lt1"/>
                </a:solidFill>
              </a:rPr>
              <a:t>Object Recognition: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￭"/>
            </a:pPr>
            <a:r>
              <a:rPr lang="en">
                <a:solidFill>
                  <a:schemeClr val="lt1"/>
                </a:solidFill>
              </a:rPr>
              <a:t>Classify and Recognize the various objects throughout the course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 u="sng">
                <a:solidFill>
                  <a:schemeClr val="lt1"/>
                </a:solidFill>
              </a:rPr>
              <a:t>Output: </a:t>
            </a:r>
            <a:endParaRPr u="sng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￭"/>
            </a:pPr>
            <a:r>
              <a:rPr lang="en">
                <a:solidFill>
                  <a:schemeClr val="lt1"/>
                </a:solidFill>
              </a:rPr>
              <a:t>Outputting what we see and where in relation to the cameras it is.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Tasks:</a:t>
            </a:r>
            <a:endParaRPr sz="1800">
              <a:solidFill>
                <a:srgbClr val="FFFF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 u="sng">
                <a:solidFill>
                  <a:schemeClr val="lt1"/>
                </a:solidFill>
              </a:rPr>
              <a:t>DataSet:</a:t>
            </a:r>
            <a:endParaRPr u="sng"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￭"/>
            </a:pPr>
            <a:r>
              <a:rPr lang="en">
                <a:solidFill>
                  <a:schemeClr val="lt1"/>
                </a:solidFill>
              </a:rPr>
              <a:t>Gather and develop a large enough dataset to train our CNN on.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 u="sng">
                <a:solidFill>
                  <a:schemeClr val="lt1"/>
                </a:solidFill>
              </a:rPr>
              <a:t>Training Convolutional Neural Network: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￭"/>
            </a:pPr>
            <a:r>
              <a:rPr lang="en">
                <a:solidFill>
                  <a:schemeClr val="lt1"/>
                </a:solidFill>
              </a:rPr>
              <a:t>Using Darknet to train our YOLO V4 CNN algorithm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 u="sng">
                <a:solidFill>
                  <a:schemeClr val="lt1"/>
                </a:solidFill>
              </a:rPr>
              <a:t>Testing: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￭"/>
            </a:pPr>
            <a:r>
              <a:rPr lang="en">
                <a:solidFill>
                  <a:schemeClr val="lt1"/>
                </a:solidFill>
              </a:rPr>
              <a:t>Testing the performance and accuracy of our Network on live video.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6" name="Google Shape;556;p44"/>
          <p:cNvSpPr txBox="1"/>
          <p:nvPr/>
        </p:nvSpPr>
        <p:spPr>
          <a:xfrm>
            <a:off x="7175400" y="0"/>
            <a:ext cx="196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Heriberto Gonzalez</a:t>
            </a: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5"/>
          <p:cNvSpPr txBox="1"/>
          <p:nvPr>
            <p:ph type="title"/>
          </p:nvPr>
        </p:nvSpPr>
        <p:spPr>
          <a:xfrm>
            <a:off x="1647775" y="823900"/>
            <a:ext cx="7237800" cy="55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Convolutional Neural Networks (C.N.N)</a:t>
            </a:r>
            <a:endParaRPr sz="2900"/>
          </a:p>
        </p:txBody>
      </p:sp>
      <p:sp>
        <p:nvSpPr>
          <p:cNvPr id="562" name="Google Shape;562;p4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3" name="Google Shape;563;p45"/>
          <p:cNvSpPr txBox="1"/>
          <p:nvPr>
            <p:ph idx="1" type="body"/>
          </p:nvPr>
        </p:nvSpPr>
        <p:spPr>
          <a:xfrm>
            <a:off x="1313750" y="1318125"/>
            <a:ext cx="7199100" cy="11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Convolutional Neural Networks:</a:t>
            </a:r>
            <a:endParaRPr sz="1800">
              <a:solidFill>
                <a:srgbClr val="FFFF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Deep Learning algorithm which can take in an image, assign importance to various aspects/ objects in the image and be able to differentiate one from the other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4" name="Google Shape;564;p45"/>
          <p:cNvSpPr txBox="1"/>
          <p:nvPr>
            <p:ph idx="1" type="body"/>
          </p:nvPr>
        </p:nvSpPr>
        <p:spPr>
          <a:xfrm>
            <a:off x="1313750" y="2571750"/>
            <a:ext cx="7199100" cy="11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Darknet</a:t>
            </a:r>
            <a:r>
              <a:rPr lang="en" sz="1800">
                <a:solidFill>
                  <a:srgbClr val="FFFF00"/>
                </a:solidFill>
              </a:rPr>
              <a:t>:</a:t>
            </a:r>
            <a:endParaRPr sz="1800">
              <a:solidFill>
                <a:srgbClr val="FFFF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Open-Source Neural Network framework written in C and CUDA 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Allows us to train our CNN using our GPU ( Graphics Processing Unit 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5" name="Google Shape;565;p45"/>
          <p:cNvSpPr txBox="1"/>
          <p:nvPr>
            <p:ph idx="1" type="body"/>
          </p:nvPr>
        </p:nvSpPr>
        <p:spPr>
          <a:xfrm>
            <a:off x="1313750" y="3707425"/>
            <a:ext cx="7156800" cy="11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YOLO v4</a:t>
            </a:r>
            <a:r>
              <a:rPr lang="en" sz="1800">
                <a:solidFill>
                  <a:srgbClr val="FFFF00"/>
                </a:solidFill>
              </a:rPr>
              <a:t>:</a:t>
            </a:r>
            <a:endParaRPr sz="1800">
              <a:solidFill>
                <a:srgbClr val="FFFF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Convolutional Neural Network algorithm for real-time object detection.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6" name="Google Shape;566;p45"/>
          <p:cNvSpPr txBox="1"/>
          <p:nvPr/>
        </p:nvSpPr>
        <p:spPr>
          <a:xfrm>
            <a:off x="7175400" y="0"/>
            <a:ext cx="196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Heriberto Gonzalez</a:t>
            </a: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6"/>
          <p:cNvSpPr txBox="1"/>
          <p:nvPr>
            <p:ph type="title"/>
          </p:nvPr>
        </p:nvSpPr>
        <p:spPr>
          <a:xfrm>
            <a:off x="1759650" y="367450"/>
            <a:ext cx="5792100" cy="92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DataSet</a:t>
            </a:r>
            <a:endParaRPr/>
          </a:p>
        </p:txBody>
      </p:sp>
      <p:sp>
        <p:nvSpPr>
          <p:cNvPr id="572" name="Google Shape;572;p4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3" name="Google Shape;573;p46"/>
          <p:cNvSpPr txBox="1"/>
          <p:nvPr>
            <p:ph idx="1" type="body"/>
          </p:nvPr>
        </p:nvSpPr>
        <p:spPr>
          <a:xfrm>
            <a:off x="1430850" y="1173575"/>
            <a:ext cx="7199100" cy="13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 Image DataSet</a:t>
            </a:r>
            <a:r>
              <a:rPr lang="en" sz="1800">
                <a:solidFill>
                  <a:srgbClr val="FFFF00"/>
                </a:solidFill>
              </a:rPr>
              <a:t>:</a:t>
            </a:r>
            <a:endParaRPr sz="1800">
              <a:solidFill>
                <a:srgbClr val="FFFF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Was developed from videos provided to us by the Ohio State University RoboSub team. 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12 Objects were selected to train our Convolutional Neural Network 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DataSet consists of 4,000+ images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74" name="Google Shape;574;p46" title="testvid50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950" y="3877614"/>
            <a:ext cx="1353750" cy="1015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46"/>
          <p:cNvPicPr preferRelativeResize="0"/>
          <p:nvPr/>
        </p:nvPicPr>
        <p:blipFill rotWithShape="1">
          <a:blip r:embed="rId5">
            <a:alphaModFix/>
          </a:blip>
          <a:srcRect b="12870" l="0" r="0" t="12557"/>
          <a:stretch/>
        </p:blipFill>
        <p:spPr>
          <a:xfrm>
            <a:off x="3927713" y="3877350"/>
            <a:ext cx="1463464" cy="109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78575" y="3819151"/>
            <a:ext cx="1508875" cy="11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46" title="testvid117.MOV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8950" y="2759424"/>
            <a:ext cx="1804973" cy="10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46"/>
          <p:cNvPicPr preferRelativeResize="0"/>
          <p:nvPr/>
        </p:nvPicPr>
        <p:blipFill rotWithShape="1">
          <a:blip r:embed="rId9">
            <a:alphaModFix/>
          </a:blip>
          <a:srcRect b="21089" l="0" r="0" t="21848"/>
          <a:stretch/>
        </p:blipFill>
        <p:spPr>
          <a:xfrm>
            <a:off x="3775738" y="2723650"/>
            <a:ext cx="1759925" cy="100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87051" y="2656525"/>
            <a:ext cx="1891936" cy="1071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0" name="Google Shape;580;p46"/>
          <p:cNvCxnSpPr/>
          <p:nvPr/>
        </p:nvCxnSpPr>
        <p:spPr>
          <a:xfrm>
            <a:off x="2481800" y="3251150"/>
            <a:ext cx="1041900" cy="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81" name="Google Shape;581;p46"/>
          <p:cNvCxnSpPr/>
          <p:nvPr/>
        </p:nvCxnSpPr>
        <p:spPr>
          <a:xfrm>
            <a:off x="2481800" y="4385288"/>
            <a:ext cx="1041900" cy="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82" name="Google Shape;582;p46"/>
          <p:cNvCxnSpPr/>
          <p:nvPr/>
        </p:nvCxnSpPr>
        <p:spPr>
          <a:xfrm>
            <a:off x="5795200" y="3225775"/>
            <a:ext cx="1041900" cy="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83" name="Google Shape;583;p46"/>
          <p:cNvCxnSpPr/>
          <p:nvPr/>
        </p:nvCxnSpPr>
        <p:spPr>
          <a:xfrm>
            <a:off x="5795200" y="4385300"/>
            <a:ext cx="1041900" cy="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84" name="Google Shape;584;p46"/>
          <p:cNvSpPr txBox="1"/>
          <p:nvPr/>
        </p:nvSpPr>
        <p:spPr>
          <a:xfrm>
            <a:off x="2403800" y="2759425"/>
            <a:ext cx="119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Frame Extract</a:t>
            </a:r>
            <a:endParaRPr sz="120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85" name="Google Shape;585;p46"/>
          <p:cNvSpPr txBox="1"/>
          <p:nvPr/>
        </p:nvSpPr>
        <p:spPr>
          <a:xfrm>
            <a:off x="5639188" y="2759425"/>
            <a:ext cx="135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Labeling Images</a:t>
            </a:r>
            <a:endParaRPr sz="120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86" name="Google Shape;586;p46"/>
          <p:cNvSpPr txBox="1"/>
          <p:nvPr/>
        </p:nvSpPr>
        <p:spPr>
          <a:xfrm>
            <a:off x="2403800" y="3972175"/>
            <a:ext cx="119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Frame Extract</a:t>
            </a:r>
            <a:endParaRPr sz="120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87" name="Google Shape;587;p46"/>
          <p:cNvSpPr txBox="1"/>
          <p:nvPr/>
        </p:nvSpPr>
        <p:spPr>
          <a:xfrm>
            <a:off x="5633150" y="3957200"/>
            <a:ext cx="135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Labeling Images</a:t>
            </a:r>
            <a:endParaRPr sz="120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88" name="Google Shape;588;p46"/>
          <p:cNvSpPr txBox="1"/>
          <p:nvPr/>
        </p:nvSpPr>
        <p:spPr>
          <a:xfrm>
            <a:off x="7252075" y="0"/>
            <a:ext cx="189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Horacio Mondragon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7"/>
          <p:cNvSpPr txBox="1"/>
          <p:nvPr>
            <p:ph type="title"/>
          </p:nvPr>
        </p:nvSpPr>
        <p:spPr>
          <a:xfrm>
            <a:off x="1660325" y="672825"/>
            <a:ext cx="71289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Website: RobosubLA.com</a:t>
            </a:r>
            <a:endParaRPr/>
          </a:p>
        </p:txBody>
      </p:sp>
      <p:sp>
        <p:nvSpPr>
          <p:cNvPr id="594" name="Google Shape;594;p47"/>
          <p:cNvSpPr txBox="1"/>
          <p:nvPr>
            <p:ph idx="1" type="body"/>
          </p:nvPr>
        </p:nvSpPr>
        <p:spPr>
          <a:xfrm>
            <a:off x="1520700" y="1092050"/>
            <a:ext cx="5933100" cy="4051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Details</a:t>
            </a:r>
            <a:r>
              <a:rPr lang="en" sz="1800">
                <a:solidFill>
                  <a:srgbClr val="FFFF00"/>
                </a:solidFill>
              </a:rPr>
              <a:t>:</a:t>
            </a:r>
            <a:endParaRPr sz="1800">
              <a:solidFill>
                <a:srgbClr val="FFFF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Programmed using Javascript using the frontend library React.js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￭"/>
            </a:pPr>
            <a:r>
              <a:rPr lang="en">
                <a:solidFill>
                  <a:schemeClr val="lt1"/>
                </a:solidFill>
              </a:rPr>
              <a:t>React- Open Source, front end, Javascript library for building user interfaces or UI components.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￭"/>
            </a:pPr>
            <a:r>
              <a:rPr lang="en">
                <a:solidFill>
                  <a:schemeClr val="lt1"/>
                </a:solidFill>
              </a:rPr>
              <a:t>Components created with focus on reusability and site expansion.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￭"/>
            </a:pPr>
            <a:r>
              <a:rPr lang="en">
                <a:solidFill>
                  <a:schemeClr val="lt1"/>
                </a:solidFill>
              </a:rPr>
              <a:t>Hosted on AWS Server in connection to the Github Repository</a:t>
            </a:r>
            <a:endParaRPr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Central Resource for incoming students and senior design members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Host links to all relative materials related to the RoboSub Project and Club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</a:t>
            </a:r>
            <a:r>
              <a:rPr lang="en" sz="2400">
                <a:solidFill>
                  <a:schemeClr val="lt1"/>
                </a:solidFill>
              </a:rPr>
              <a:t>Website:</a:t>
            </a:r>
            <a:r>
              <a:rPr lang="en">
                <a:solidFill>
                  <a:schemeClr val="lt1"/>
                </a:solidFill>
              </a:rPr>
              <a:t> 	</a:t>
            </a:r>
            <a:r>
              <a:rPr b="1" i="1" lang="en" sz="2400" u="sng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robosubla.com</a:t>
            </a:r>
            <a:endParaRPr b="1" i="1" sz="2400" u="sng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5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</a:t>
            </a:r>
            <a:endParaRPr/>
          </a:p>
        </p:txBody>
      </p:sp>
      <p:pic>
        <p:nvPicPr>
          <p:cNvPr id="403" name="Google Shape;4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425" y="2623050"/>
            <a:ext cx="2335950" cy="155455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5"/>
          <p:cNvSpPr txBox="1"/>
          <p:nvPr/>
        </p:nvSpPr>
        <p:spPr>
          <a:xfrm>
            <a:off x="810750" y="2161350"/>
            <a:ext cx="138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Gate Task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5" name="Google Shape;405;p25"/>
          <p:cNvSpPr txBox="1"/>
          <p:nvPr/>
        </p:nvSpPr>
        <p:spPr>
          <a:xfrm>
            <a:off x="5016500" y="417150"/>
            <a:ext cx="85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Paths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06" name="Google Shape;4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6225" y="878850"/>
            <a:ext cx="3017650" cy="99887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25"/>
          <p:cNvSpPr txBox="1"/>
          <p:nvPr/>
        </p:nvSpPr>
        <p:spPr>
          <a:xfrm>
            <a:off x="3019175" y="2007125"/>
            <a:ext cx="85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Buoy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08" name="Google Shape;40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9213" y="2468825"/>
            <a:ext cx="977025" cy="186302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5"/>
          <p:cNvSpPr txBox="1"/>
          <p:nvPr/>
        </p:nvSpPr>
        <p:spPr>
          <a:xfrm>
            <a:off x="5127900" y="2325463"/>
            <a:ext cx="138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Bins Task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10" name="Google Shape;41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1972" y="2889850"/>
            <a:ext cx="2815150" cy="161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79526" y="663673"/>
            <a:ext cx="1264942" cy="186302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5"/>
          <p:cNvSpPr txBox="1"/>
          <p:nvPr/>
        </p:nvSpPr>
        <p:spPr>
          <a:xfrm>
            <a:off x="7583450" y="267475"/>
            <a:ext cx="106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Pick Up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6"/>
          <p:cNvSpPr txBox="1"/>
          <p:nvPr>
            <p:ph type="title"/>
          </p:nvPr>
        </p:nvSpPr>
        <p:spPr>
          <a:xfrm>
            <a:off x="2336550" y="-70175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Competition Map</a:t>
            </a:r>
            <a:endParaRPr/>
          </a:p>
        </p:txBody>
      </p:sp>
      <p:pic>
        <p:nvPicPr>
          <p:cNvPr id="418" name="Google Shape;4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9884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8400" y="1675275"/>
            <a:ext cx="2155600" cy="3468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6"/>
          <p:cNvPicPr preferRelativeResize="0"/>
          <p:nvPr/>
        </p:nvPicPr>
        <p:blipFill rotWithShape="1">
          <a:blip r:embed="rId5">
            <a:alphaModFix/>
          </a:blip>
          <a:srcRect b="0" l="0" r="44292" t="0"/>
          <a:stretch/>
        </p:blipFill>
        <p:spPr>
          <a:xfrm>
            <a:off x="7036360" y="91875"/>
            <a:ext cx="2059676" cy="14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7"/>
          <p:cNvSpPr txBox="1"/>
          <p:nvPr>
            <p:ph type="title"/>
          </p:nvPr>
        </p:nvSpPr>
        <p:spPr>
          <a:xfrm>
            <a:off x="1582625" y="778225"/>
            <a:ext cx="7517400" cy="6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Competition Required Technologies</a:t>
            </a:r>
            <a:endParaRPr sz="3200"/>
          </a:p>
        </p:txBody>
      </p:sp>
      <p:sp>
        <p:nvSpPr>
          <p:cNvPr id="426" name="Google Shape;426;p27"/>
          <p:cNvSpPr txBox="1"/>
          <p:nvPr>
            <p:ph idx="4294967295" type="body"/>
          </p:nvPr>
        </p:nvSpPr>
        <p:spPr>
          <a:xfrm>
            <a:off x="1724825" y="1513800"/>
            <a:ext cx="5132700" cy="31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1800"/>
              <a:buChar char="❏"/>
            </a:pPr>
            <a:r>
              <a:rPr lang="en" sz="1800">
                <a:solidFill>
                  <a:srgbClr val="FFFF00"/>
                </a:solidFill>
              </a:rPr>
              <a:t>Artificial</a:t>
            </a:r>
            <a:r>
              <a:rPr lang="en" sz="1800">
                <a:solidFill>
                  <a:srgbClr val="FFFF00"/>
                </a:solidFill>
              </a:rPr>
              <a:t> Intelligence</a:t>
            </a:r>
            <a:endParaRPr sz="1800">
              <a:solidFill>
                <a:srgbClr val="FFFF00"/>
              </a:solidFill>
            </a:endParaRPr>
          </a:p>
          <a:p>
            <a:pPr indent="-3429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❏"/>
            </a:pPr>
            <a:r>
              <a:rPr lang="en" sz="1800">
                <a:solidFill>
                  <a:srgbClr val="FFFF00"/>
                </a:solidFill>
              </a:rPr>
              <a:t>Object Recognition</a:t>
            </a:r>
            <a:endParaRPr sz="1800">
              <a:solidFill>
                <a:srgbClr val="FFFF00"/>
              </a:solidFill>
            </a:endParaRPr>
          </a:p>
          <a:p>
            <a:pPr indent="-3429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❏"/>
            </a:pPr>
            <a:r>
              <a:rPr lang="en" sz="1800">
                <a:solidFill>
                  <a:srgbClr val="FFFF00"/>
                </a:solidFill>
              </a:rPr>
              <a:t>Autonomous Movement and Navigation</a:t>
            </a:r>
            <a:endParaRPr sz="1800">
              <a:solidFill>
                <a:srgbClr val="FFFF00"/>
              </a:solidFill>
            </a:endParaRPr>
          </a:p>
          <a:p>
            <a:pPr indent="-3429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❏"/>
            </a:pPr>
            <a:r>
              <a:rPr lang="en" sz="1800">
                <a:solidFill>
                  <a:srgbClr val="FFFF00"/>
                </a:solidFill>
              </a:rPr>
              <a:t>Peripheral Controls</a:t>
            </a:r>
            <a:endParaRPr sz="1800">
              <a:solidFill>
                <a:srgbClr val="FFFF00"/>
              </a:solidFill>
            </a:endParaRPr>
          </a:p>
          <a:p>
            <a:pPr indent="-3429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❏"/>
            </a:pPr>
            <a:r>
              <a:rPr lang="en" sz="1800">
                <a:solidFill>
                  <a:srgbClr val="FFFF00"/>
                </a:solidFill>
              </a:rPr>
              <a:t>Sensor Data </a:t>
            </a:r>
            <a:r>
              <a:rPr lang="en" sz="1800">
                <a:solidFill>
                  <a:srgbClr val="FFFF00"/>
                </a:solidFill>
              </a:rPr>
              <a:t>Acquisition</a:t>
            </a:r>
            <a:r>
              <a:rPr lang="en" sz="1800">
                <a:solidFill>
                  <a:srgbClr val="FFFF00"/>
                </a:solidFill>
              </a:rPr>
              <a:t> and processing</a:t>
            </a:r>
            <a:r>
              <a:rPr lang="en" sz="1800">
                <a:solidFill>
                  <a:srgbClr val="FFFF00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7" name="Google Shape;427;p27"/>
          <p:cNvSpPr txBox="1"/>
          <p:nvPr/>
        </p:nvSpPr>
        <p:spPr>
          <a:xfrm>
            <a:off x="7175400" y="0"/>
            <a:ext cx="196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Heriberto Gonzalez</a:t>
            </a: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8"/>
          <p:cNvSpPr txBox="1"/>
          <p:nvPr>
            <p:ph type="title"/>
          </p:nvPr>
        </p:nvSpPr>
        <p:spPr>
          <a:xfrm>
            <a:off x="1718575" y="543850"/>
            <a:ext cx="7152600" cy="7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Competition Format</a:t>
            </a:r>
            <a:endParaRPr/>
          </a:p>
        </p:txBody>
      </p:sp>
      <p:sp>
        <p:nvSpPr>
          <p:cNvPr id="433" name="Google Shape;433;p28"/>
          <p:cNvSpPr txBox="1"/>
          <p:nvPr>
            <p:ph idx="1" type="body"/>
          </p:nvPr>
        </p:nvSpPr>
        <p:spPr>
          <a:xfrm>
            <a:off x="1646425" y="1406850"/>
            <a:ext cx="5614200" cy="30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Judged on 3 Submissions</a:t>
            </a:r>
            <a:endParaRPr sz="1800">
              <a:solidFill>
                <a:srgbClr val="FFFF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Design Document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Technical document explaining the project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Team Video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Video describing a specific subsystem of the project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Website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Timeline of project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Project Description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Fostering community</a:t>
            </a:r>
            <a:endParaRPr/>
          </a:p>
        </p:txBody>
      </p:sp>
      <p:sp>
        <p:nvSpPr>
          <p:cNvPr id="434" name="Google Shape;434;p28"/>
          <p:cNvSpPr txBox="1"/>
          <p:nvPr/>
        </p:nvSpPr>
        <p:spPr>
          <a:xfrm>
            <a:off x="7175400" y="0"/>
            <a:ext cx="196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Heriberto Gonzalez</a:t>
            </a: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9"/>
          <p:cNvSpPr txBox="1"/>
          <p:nvPr>
            <p:ph idx="4294967295" type="ctrTitle"/>
          </p:nvPr>
        </p:nvSpPr>
        <p:spPr>
          <a:xfrm>
            <a:off x="1943750" y="269100"/>
            <a:ext cx="7086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</a:t>
            </a:r>
            <a:r>
              <a:rPr lang="en"/>
              <a:t> Breakdown</a:t>
            </a:r>
            <a:endParaRPr/>
          </a:p>
        </p:txBody>
      </p:sp>
      <p:sp>
        <p:nvSpPr>
          <p:cNvPr id="440" name="Google Shape;440;p29"/>
          <p:cNvSpPr txBox="1"/>
          <p:nvPr/>
        </p:nvSpPr>
        <p:spPr>
          <a:xfrm>
            <a:off x="1236425" y="1195650"/>
            <a:ext cx="39636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Computer Science Senior Design Team: </a:t>
            </a:r>
            <a:endParaRPr>
              <a:solidFill>
                <a:srgbClr val="FFFF00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◇"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9 Computer Scientists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◇"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Objective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￭"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Design and implementation of AUV software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Mechanical Engineering Senior Design Team:</a:t>
            </a:r>
            <a:endParaRPr>
              <a:solidFill>
                <a:srgbClr val="FFFF00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◇"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Team of 10 Mechanical &amp; Electrical Engineers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◇"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Objective: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￭"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Design and construct an AUV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1" name="Google Shape;441;p29"/>
          <p:cNvSpPr txBox="1"/>
          <p:nvPr/>
        </p:nvSpPr>
        <p:spPr>
          <a:xfrm>
            <a:off x="5200025" y="1195650"/>
            <a:ext cx="3363000" cy="27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Muli"/>
                <a:ea typeface="Muli"/>
                <a:cs typeface="Muli"/>
                <a:sym typeface="Muli"/>
              </a:rPr>
              <a:t>Robosub Club Team:</a:t>
            </a:r>
            <a:endParaRPr>
              <a:solidFill>
                <a:srgbClr val="FFFF00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◇"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Team of lower division students from ME/EE/CS fields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◇"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Objective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￭"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Build Secondary AUV for the competition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￭"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Learn skills needed for future design teams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2" name="Google Shape;442;p29"/>
          <p:cNvSpPr txBox="1"/>
          <p:nvPr/>
        </p:nvSpPr>
        <p:spPr>
          <a:xfrm>
            <a:off x="7175400" y="0"/>
            <a:ext cx="196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Heriberto Gonzalez</a:t>
            </a: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0"/>
          <p:cNvSpPr txBox="1"/>
          <p:nvPr>
            <p:ph type="title"/>
          </p:nvPr>
        </p:nvSpPr>
        <p:spPr>
          <a:xfrm>
            <a:off x="412050" y="2249100"/>
            <a:ext cx="83199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Software Team Breakdown</a:t>
            </a:r>
            <a:endParaRPr sz="4700"/>
          </a:p>
        </p:txBody>
      </p:sp>
      <p:sp>
        <p:nvSpPr>
          <p:cNvPr id="448" name="Google Shape;448;p30"/>
          <p:cNvSpPr txBox="1"/>
          <p:nvPr>
            <p:ph idx="1" type="body"/>
          </p:nvPr>
        </p:nvSpPr>
        <p:spPr>
          <a:xfrm>
            <a:off x="5533775" y="3191225"/>
            <a:ext cx="2216700" cy="5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Computer Vision</a:t>
            </a:r>
            <a:endParaRPr/>
          </a:p>
        </p:txBody>
      </p:sp>
      <p:sp>
        <p:nvSpPr>
          <p:cNvPr id="449" name="Google Shape;449;p30"/>
          <p:cNvSpPr txBox="1"/>
          <p:nvPr>
            <p:ph idx="1" type="body"/>
          </p:nvPr>
        </p:nvSpPr>
        <p:spPr>
          <a:xfrm>
            <a:off x="1927150" y="3208925"/>
            <a:ext cx="2099700" cy="5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Mission Planning</a:t>
            </a:r>
            <a:endParaRPr/>
          </a:p>
        </p:txBody>
      </p:sp>
      <p:sp>
        <p:nvSpPr>
          <p:cNvPr id="450" name="Google Shape;450;p30"/>
          <p:cNvSpPr txBox="1"/>
          <p:nvPr>
            <p:ph idx="1" type="body"/>
          </p:nvPr>
        </p:nvSpPr>
        <p:spPr>
          <a:xfrm>
            <a:off x="582000" y="3208925"/>
            <a:ext cx="1509300" cy="5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Controls</a:t>
            </a:r>
            <a:endParaRPr/>
          </a:p>
        </p:txBody>
      </p:sp>
      <p:sp>
        <p:nvSpPr>
          <p:cNvPr id="451" name="Google Shape;451;p30"/>
          <p:cNvSpPr txBox="1"/>
          <p:nvPr>
            <p:ph idx="1" type="body"/>
          </p:nvPr>
        </p:nvSpPr>
        <p:spPr>
          <a:xfrm>
            <a:off x="4026850" y="3208925"/>
            <a:ext cx="1717200" cy="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Navigatio</a:t>
            </a:r>
            <a:r>
              <a:rPr lang="en"/>
              <a:t>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1"/>
          <p:cNvSpPr txBox="1"/>
          <p:nvPr>
            <p:ph type="title"/>
          </p:nvPr>
        </p:nvSpPr>
        <p:spPr>
          <a:xfrm>
            <a:off x="1732700" y="973600"/>
            <a:ext cx="57921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Controls</a:t>
            </a:r>
            <a:endParaRPr/>
          </a:p>
        </p:txBody>
      </p:sp>
      <p:sp>
        <p:nvSpPr>
          <p:cNvPr id="457" name="Google Shape;457;p31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8" name="Google Shape;4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8090" y="973600"/>
            <a:ext cx="3397185" cy="34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1"/>
          <p:cNvSpPr txBox="1"/>
          <p:nvPr>
            <p:ph idx="1" type="body"/>
          </p:nvPr>
        </p:nvSpPr>
        <p:spPr>
          <a:xfrm>
            <a:off x="1299400" y="1466325"/>
            <a:ext cx="44490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Controls</a:t>
            </a:r>
            <a:r>
              <a:rPr lang="en" sz="1800">
                <a:solidFill>
                  <a:srgbClr val="FFFF00"/>
                </a:solidFill>
              </a:rPr>
              <a:t> Objective: </a:t>
            </a:r>
            <a:endParaRPr sz="1800">
              <a:solidFill>
                <a:srgbClr val="FFFF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Research and implement code for the 8 thrusters on the sub using PID controllers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Tasks:</a:t>
            </a:r>
            <a:endParaRPr sz="1800">
              <a:solidFill>
                <a:srgbClr val="FFFF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Analysis of the requirements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Developed code for each thruster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Created a </a:t>
            </a:r>
            <a:r>
              <a:rPr lang="en">
                <a:solidFill>
                  <a:schemeClr val="lt1"/>
                </a:solidFill>
              </a:rPr>
              <a:t>prototype</a:t>
            </a:r>
            <a:r>
              <a:rPr lang="en">
                <a:solidFill>
                  <a:schemeClr val="lt1"/>
                </a:solidFill>
              </a:rPr>
              <a:t> to test code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◇"/>
            </a:pPr>
            <a:r>
              <a:rPr lang="en">
                <a:solidFill>
                  <a:schemeClr val="lt1"/>
                </a:solidFill>
              </a:rPr>
              <a:t>Created Graphical User Interface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Imogen template">
  <a:themeElements>
    <a:clrScheme name="Custom 347">
      <a:dk1>
        <a:srgbClr val="FFFFFF"/>
      </a:dk1>
      <a:lt1>
        <a:srgbClr val="E2EDED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